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sldIdLst>
    <p:sldId id="268" r:id="rId5"/>
    <p:sldId id="256" r:id="rId6"/>
    <p:sldId id="278" r:id="rId7"/>
    <p:sldId id="280" r:id="rId8"/>
    <p:sldId id="281" r:id="rId9"/>
    <p:sldId id="279" r:id="rId10"/>
    <p:sldId id="262" r:id="rId11"/>
    <p:sldId id="263" r:id="rId12"/>
    <p:sldId id="283" r:id="rId13"/>
    <p:sldId id="276" r:id="rId14"/>
    <p:sldId id="269" r:id="rId15"/>
    <p:sldId id="264" r:id="rId16"/>
    <p:sldId id="265" r:id="rId17"/>
    <p:sldId id="267" r:id="rId18"/>
    <p:sldId id="273" r:id="rId19"/>
    <p:sldId id="284" r:id="rId20"/>
    <p:sldId id="270" r:id="rId21"/>
    <p:sldId id="266" r:id="rId22"/>
    <p:sldId id="260" r:id="rId23"/>
    <p:sldId id="274" r:id="rId24"/>
    <p:sldId id="275" r:id="rId25"/>
    <p:sldId id="259" r:id="rId26"/>
    <p:sldId id="272" r:id="rId27"/>
    <p:sldId id="282" r:id="rId28"/>
    <p:sldId id="277" r:id="rId2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AE2311C-300B-4AD0-AF51-D7B5BBD2156A}" v="56" dt="2021-05-02T22:07:18.681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30" autoAdjust="0"/>
    <p:restoredTop sz="94660"/>
  </p:normalViewPr>
  <p:slideViewPr>
    <p:cSldViewPr snapToGrid="0">
      <p:cViewPr varScale="1">
        <p:scale>
          <a:sx n="162" d="100"/>
          <a:sy n="162" d="100"/>
        </p:scale>
        <p:origin x="1662" y="1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microsoft.com/office/2015/10/relationships/revisionInfo" Target="revisionInfo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presProps" Target="presProps.xml"/><Relationship Id="rId8" Type="http://schemas.openxmlformats.org/officeDocument/2006/relationships/slide" Target="slides/slide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F715AF-40C6-4DFB-AEA6-08ED51E57B76}" type="datetimeFigureOut">
              <a:rPr lang="en-US" smtClean="0"/>
              <a:t>5/3/2021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9AF70E-63D1-4F94-8378-1EC109CC9F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75975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F715AF-40C6-4DFB-AEA6-08ED51E57B76}" type="datetimeFigureOut">
              <a:rPr lang="en-US" smtClean="0"/>
              <a:t>5/3/2021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9AF70E-63D1-4F94-8378-1EC109CC9F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307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F715AF-40C6-4DFB-AEA6-08ED51E57B76}" type="datetimeFigureOut">
              <a:rPr lang="en-US" smtClean="0"/>
              <a:t>5/3/2021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9AF70E-63D1-4F94-8378-1EC109CC9F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91041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F715AF-40C6-4DFB-AEA6-08ED51E57B76}" type="datetimeFigureOut">
              <a:rPr lang="en-US" smtClean="0"/>
              <a:t>5/3/2021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9AF70E-63D1-4F94-8378-1EC109CC9F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41114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F715AF-40C6-4DFB-AEA6-08ED51E57B76}" type="datetimeFigureOut">
              <a:rPr lang="en-US" smtClean="0"/>
              <a:t>5/3/2021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9AF70E-63D1-4F94-8378-1EC109CC9F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73001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F715AF-40C6-4DFB-AEA6-08ED51E57B76}" type="datetimeFigureOut">
              <a:rPr lang="en-US" smtClean="0"/>
              <a:t>5/3/2021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9AF70E-63D1-4F94-8378-1EC109CC9F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47156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F715AF-40C6-4DFB-AEA6-08ED51E57B76}" type="datetimeFigureOut">
              <a:rPr lang="en-US" smtClean="0"/>
              <a:t>5/3/2021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9AF70E-63D1-4F94-8378-1EC109CC9F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45480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F715AF-40C6-4DFB-AEA6-08ED51E57B76}" type="datetimeFigureOut">
              <a:rPr lang="en-US" smtClean="0"/>
              <a:t>5/3/2021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9AF70E-63D1-4F94-8378-1EC109CC9F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17176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F715AF-40C6-4DFB-AEA6-08ED51E57B76}" type="datetimeFigureOut">
              <a:rPr lang="en-US" smtClean="0"/>
              <a:t>5/3/2021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9AF70E-63D1-4F94-8378-1EC109CC9F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2999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F715AF-40C6-4DFB-AEA6-08ED51E57B76}" type="datetimeFigureOut">
              <a:rPr lang="en-US" smtClean="0"/>
              <a:t>5/3/2021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9AF70E-63D1-4F94-8378-1EC109CC9F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78206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F715AF-40C6-4DFB-AEA6-08ED51E57B76}" type="datetimeFigureOut">
              <a:rPr lang="en-US" smtClean="0"/>
              <a:t>5/3/2021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9AF70E-63D1-4F94-8378-1EC109CC9F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92536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6459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F715AF-40C6-4DFB-AEA6-08ED51E57B76}" type="datetimeFigureOut">
              <a:rPr lang="en-US" smtClean="0"/>
              <a:t>5/3/2021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9AF70E-63D1-4F94-8378-1EC109CC9F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89580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rgbClr val="800000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Verdana" panose="020B0604030504040204" pitchFamily="34" charset="0"/>
          <a:ea typeface="Verdana" panose="020B0604030504040204" pitchFamily="34" charset="0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emf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emf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emf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emf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3000"/>
                <a:satMod val="150000"/>
                <a:shade val="98000"/>
                <a:lumMod val="102000"/>
              </a:schemeClr>
            </a:gs>
            <a:gs pos="50000">
              <a:schemeClr val="bg1">
                <a:tint val="98000"/>
                <a:satMod val="130000"/>
                <a:shade val="90000"/>
                <a:lumMod val="103000"/>
              </a:schemeClr>
            </a:gs>
            <a:gs pos="100000">
              <a:schemeClr val="bg1">
                <a:shade val="63000"/>
                <a:satMod val="12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6" name="Rectangle 8">
            <a:extLst>
              <a:ext uri="{FF2B5EF4-FFF2-40B4-BE49-F238E27FC236}">
                <a16:creationId xmlns:a16="http://schemas.microsoft.com/office/drawing/2014/main" id="{A2509F26-B5DC-4BA7-B476-4CB044237A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Impact" panose="020B0806030902050204"/>
              <a:ea typeface="+mn-ea"/>
              <a:cs typeface="+mn-cs"/>
            </a:endParaRPr>
          </a:p>
        </p:txBody>
      </p:sp>
      <p:sp>
        <p:nvSpPr>
          <p:cNvPr id="8" name="Rectangle 10">
            <a:extLst>
              <a:ext uri="{FF2B5EF4-FFF2-40B4-BE49-F238E27FC236}">
                <a16:creationId xmlns:a16="http://schemas.microsoft.com/office/drawing/2014/main" id="{DB103EB1-B135-4526-B883-33228FC27F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1480000">
            <a:off x="611505" y="683404"/>
            <a:ext cx="7920990" cy="5404104"/>
          </a:xfrm>
          <a:prstGeom prst="rect">
            <a:avLst/>
          </a:prstGeom>
          <a:solidFill>
            <a:srgbClr val="FFFFFF"/>
          </a:solidFill>
          <a:ln w="3175" cap="sq" cmpd="thinThick">
            <a:solidFill>
              <a:srgbClr val="DDDDDD"/>
            </a:solidFill>
            <a:miter lim="800000"/>
          </a:ln>
          <a:effectLst>
            <a:outerShdw blurRad="266700" dist="1143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Impact" panose="020B0806030902050204"/>
              <a:ea typeface="+mn-ea"/>
              <a:cs typeface="+mn-cs"/>
            </a:endParaRPr>
          </a:p>
        </p:txBody>
      </p:sp>
      <p:pic>
        <p:nvPicPr>
          <p:cNvPr id="4" name="Picture 3" descr="A group of people sitting in chairs in a field&#10;&#10;Description automatically generated with low confidence">
            <a:extLst>
              <a:ext uri="{FF2B5EF4-FFF2-40B4-BE49-F238E27FC236}">
                <a16:creationId xmlns:a16="http://schemas.microsoft.com/office/drawing/2014/main" id="{DFB03824-6E0E-4EA1-90FE-C35707260B5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606" r="-1" b="-1"/>
          <a:stretch/>
        </p:blipFill>
        <p:spPr>
          <a:xfrm rot="21480000">
            <a:off x="853377" y="1003258"/>
            <a:ext cx="7437246" cy="47643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06634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530ECD-368E-48F7-BA9A-D69B135C3A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Personnel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168AC4E-8465-4CCB-AB80-3056F252BF9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47812" y="1011115"/>
            <a:ext cx="6048375" cy="5610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911711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71B2258F-86CA-4D4D-8270-BC05FCDEBF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7999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Stock market graph on display">
            <a:extLst>
              <a:ext uri="{FF2B5EF4-FFF2-40B4-BE49-F238E27FC236}">
                <a16:creationId xmlns:a16="http://schemas.microsoft.com/office/drawing/2014/main" id="{A940E030-0777-4230-BF50-55271D3DA09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50000"/>
          </a:blip>
          <a:srcRect l="22667" r="-1" b="-1"/>
          <a:stretch/>
        </p:blipFill>
        <p:spPr>
          <a:xfrm>
            <a:off x="20" y="1"/>
            <a:ext cx="9143980" cy="685799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EA3443E-B852-4FD2-BFC1-3877027F70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3000" y="1122362"/>
            <a:ext cx="6858000" cy="2900518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6600" dirty="0">
                <a:solidFill>
                  <a:srgbClr val="FFFFFF"/>
                </a:solidFill>
                <a:latin typeface="+mj-lt"/>
                <a:ea typeface="+mj-ea"/>
              </a:rPr>
              <a:t>Expenditures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673EFB9-5407-452A-9911-623134769B3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143000" y="4159404"/>
            <a:ext cx="6858000" cy="1098395"/>
          </a:xfrm>
        </p:spPr>
        <p:txBody>
          <a:bodyPr vert="horz" lIns="91440" tIns="45720" rIns="91440" bIns="45720" rtlCol="0">
            <a:normAutofit/>
          </a:bodyPr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456373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1CF2F5-DACC-46EB-87C9-C115CAC66D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16200000">
            <a:off x="-2330999" y="3036702"/>
            <a:ext cx="5600701" cy="784595"/>
          </a:xfrm>
        </p:spPr>
        <p:txBody>
          <a:bodyPr>
            <a:normAutofit/>
          </a:bodyPr>
          <a:lstStyle/>
          <a:p>
            <a:r>
              <a:rPr lang="en-US" dirty="0"/>
              <a:t>Expenditures by Object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B2CBBE5-9E27-4942-B6E3-0ABD6893A26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61388" y="0"/>
            <a:ext cx="709388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69263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B46264EC-95F2-4ECF-AEB5-7AF93B14BFF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7851" t="9010" r="13481" b="3462"/>
          <a:stretch/>
        </p:blipFill>
        <p:spPr>
          <a:xfrm>
            <a:off x="4777641" y="31019"/>
            <a:ext cx="4366359" cy="409281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E55F916-5B05-4189-AD7F-75F8FB44E0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9762" y="1064114"/>
            <a:ext cx="2712427" cy="645989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/>
              <a:t>Spend By</a:t>
            </a:r>
            <a:br>
              <a:rPr lang="en-US" dirty="0"/>
            </a:br>
            <a:r>
              <a:rPr lang="en-US" dirty="0"/>
              <a:t>Object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D021F17-7C42-4AF1-A7D2-C7779671B73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211" b="4012"/>
          <a:stretch/>
        </p:blipFill>
        <p:spPr>
          <a:xfrm>
            <a:off x="74734" y="2699238"/>
            <a:ext cx="5681667" cy="4158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206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43514C-EFC8-4DDC-BA7D-C3AD0D422E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16200000">
            <a:off x="-2708154" y="3106005"/>
            <a:ext cx="6062296" cy="645989"/>
          </a:xfrm>
        </p:spPr>
        <p:txBody>
          <a:bodyPr/>
          <a:lstStyle/>
          <a:p>
            <a:r>
              <a:rPr lang="en-US" dirty="0"/>
              <a:t>Expenditures by Function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0A53B56-31D7-4BB9-8750-7F533E0AD9D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8650" y="0"/>
            <a:ext cx="8515350" cy="67016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49307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0984E10-E97D-4B85-99EB-DCB07EFD47C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1331" t="8027" r="3891" b="6570"/>
          <a:stretch/>
        </p:blipFill>
        <p:spPr>
          <a:xfrm>
            <a:off x="4053253" y="-39566"/>
            <a:ext cx="5059973" cy="4123592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78E7228D-F1CE-4CA9-AA6E-149DAE55BDD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5298"/>
          <a:stretch/>
        </p:blipFill>
        <p:spPr>
          <a:xfrm>
            <a:off x="-1" y="3094892"/>
            <a:ext cx="5247865" cy="371035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B48FA74-9D5B-4242-8531-B344043CF7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43961" y="303580"/>
            <a:ext cx="4752242" cy="645989"/>
          </a:xfrm>
        </p:spPr>
        <p:txBody>
          <a:bodyPr/>
          <a:lstStyle/>
          <a:p>
            <a:r>
              <a:rPr lang="en-US" dirty="0"/>
              <a:t>Spend by Function</a:t>
            </a:r>
          </a:p>
        </p:txBody>
      </p:sp>
    </p:spTree>
    <p:extLst>
      <p:ext uri="{BB962C8B-B14F-4D97-AF65-F5344CB8AC3E}">
        <p14:creationId xmlns:p14="http://schemas.microsoft.com/office/powerpoint/2010/main" val="163047884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75390F-2E81-4967-AB2D-B41E511192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0663" y="4496690"/>
            <a:ext cx="3840603" cy="645989"/>
          </a:xfrm>
        </p:spPr>
        <p:txBody>
          <a:bodyPr>
            <a:normAutofit fontScale="90000"/>
          </a:bodyPr>
          <a:lstStyle/>
          <a:p>
            <a:pPr algn="ctr"/>
            <a:r>
              <a:rPr lang="en-US" sz="2400" dirty="0"/>
              <a:t>FY22 Premium Increase </a:t>
            </a:r>
            <a:br>
              <a:rPr lang="en-US" sz="2400" dirty="0"/>
            </a:br>
            <a:r>
              <a:rPr lang="en-US" sz="2400" dirty="0"/>
              <a:t>25.23%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AA04BA4-6E13-459F-AF0A-E0D37C24874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80647" y="1242766"/>
            <a:ext cx="4419600" cy="5210175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9FCD2541-9903-4D5C-A3E8-48E1F0711C9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391" y="30332"/>
            <a:ext cx="5132438" cy="3802086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53387759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Stock numbers on a digital display">
            <a:extLst>
              <a:ext uri="{FF2B5EF4-FFF2-40B4-BE49-F238E27FC236}">
                <a16:creationId xmlns:a16="http://schemas.microsoft.com/office/drawing/2014/main" id="{F8C19B26-FC7A-43B4-B3C8-BAE94513B8C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alphaModFix amt="25000"/>
          </a:blip>
          <a:srcRect l="22334" r="-1" b="-1"/>
          <a:stretch/>
        </p:blipFill>
        <p:spPr>
          <a:xfrm>
            <a:off x="20" y="10"/>
            <a:ext cx="9143980" cy="685799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2A4B19C-A37C-45D2-8693-DE8155C8EB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3000" y="1122363"/>
            <a:ext cx="6858000" cy="2777852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6600" dirty="0">
                <a:solidFill>
                  <a:schemeClr val="tx1"/>
                </a:solidFill>
                <a:latin typeface="+mj-lt"/>
                <a:ea typeface="+mj-ea"/>
              </a:rPr>
              <a:t>Revenues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51477F5-83A7-458F-A32B-F6E00C5B099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143000" y="4036740"/>
            <a:ext cx="6858000" cy="1221059"/>
          </a:xfrm>
        </p:spPr>
        <p:txBody>
          <a:bodyPr vert="horz" lIns="91440" tIns="45720" rIns="91440" bIns="45720" rtlCol="0">
            <a:norm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281576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0B0EAF-A063-4C3E-A166-687C9A5E43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6D126AA-D749-4399-8A8C-3E363C20B9C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1141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73576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AE1CDC-7477-4CF5-BDD6-2105193B74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1275" y="5182794"/>
            <a:ext cx="4070186" cy="800734"/>
          </a:xfrm>
        </p:spPr>
        <p:txBody>
          <a:bodyPr>
            <a:normAutofit fontScale="90000"/>
          </a:bodyPr>
          <a:lstStyle/>
          <a:p>
            <a:r>
              <a:rPr lang="en-US" dirty="0"/>
              <a:t>Projection – 3.7%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5FBE9F6-3925-43BB-B2FB-B2E06EA207F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4356633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60D92CC2-D4AC-45B8-B166-92AA720168C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780" b="5687"/>
          <a:stretch/>
        </p:blipFill>
        <p:spPr>
          <a:xfrm>
            <a:off x="5213838" y="4218952"/>
            <a:ext cx="3930162" cy="2639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55975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23A2D8-8BAD-40CA-9F8C-E9CA3247677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598460" y="1783959"/>
            <a:ext cx="3065480" cy="2889114"/>
          </a:xfrm>
        </p:spPr>
        <p:txBody>
          <a:bodyPr anchor="b">
            <a:normAutofit/>
          </a:bodyPr>
          <a:lstStyle/>
          <a:p>
            <a:pPr algn="l"/>
            <a:r>
              <a:rPr lang="en-US" sz="5400" dirty="0">
                <a:solidFill>
                  <a:srgbClr val="C00000"/>
                </a:solidFill>
              </a:rPr>
              <a:t>Finance Update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B84936F-BA51-4A80-8F00-559AE0D1C5C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477690" y="4860796"/>
            <a:ext cx="1171618" cy="621207"/>
          </a:xfrm>
        </p:spPr>
        <p:txBody>
          <a:bodyPr anchor="t">
            <a:normAutofit/>
          </a:bodyPr>
          <a:lstStyle/>
          <a:p>
            <a:pPr algn="l"/>
            <a:r>
              <a:rPr lang="en-US" sz="2000" dirty="0"/>
              <a:t>21-05-03</a:t>
            </a:r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E49CC64F-7275-4E33-961B-0C5CDC4398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 flipV="1">
            <a:off x="0" y="0"/>
            <a:ext cx="5391039" cy="6858000"/>
          </a:xfrm>
          <a:custGeom>
            <a:avLst/>
            <a:gdLst>
              <a:gd name="connsiteX0" fmla="*/ 7188051 w 7188051"/>
              <a:gd name="connsiteY0" fmla="*/ 6858000 h 6858000"/>
              <a:gd name="connsiteX1" fmla="*/ 108694 w 7188051"/>
              <a:gd name="connsiteY1" fmla="*/ 6858000 h 6858000"/>
              <a:gd name="connsiteX2" fmla="*/ 79127 w 7188051"/>
              <a:gd name="connsiteY2" fmla="*/ 6681235 h 6858000"/>
              <a:gd name="connsiteX3" fmla="*/ 0 w 7188051"/>
              <a:gd name="connsiteY3" fmla="*/ 5565888 h 6858000"/>
              <a:gd name="connsiteX4" fmla="*/ 2190696 w 7188051"/>
              <a:gd name="connsiteY4" fmla="*/ 145339 h 6858000"/>
              <a:gd name="connsiteX5" fmla="*/ 2339431 w 7188051"/>
              <a:gd name="connsiteY5" fmla="*/ 0 h 6858000"/>
              <a:gd name="connsiteX6" fmla="*/ 7188051 w 7188051"/>
              <a:gd name="connsiteY6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188051" h="6858000">
                <a:moveTo>
                  <a:pt x="7188051" y="6858000"/>
                </a:moveTo>
                <a:lnTo>
                  <a:pt x="108694" y="6858000"/>
                </a:lnTo>
                <a:lnTo>
                  <a:pt x="79127" y="6681235"/>
                </a:lnTo>
                <a:cubicBezTo>
                  <a:pt x="26981" y="6316967"/>
                  <a:pt x="0" y="5944579"/>
                  <a:pt x="0" y="5565888"/>
                </a:cubicBezTo>
                <a:cubicBezTo>
                  <a:pt x="0" y="3459953"/>
                  <a:pt x="834428" y="1548908"/>
                  <a:pt x="2190696" y="145339"/>
                </a:cubicBezTo>
                <a:lnTo>
                  <a:pt x="2339431" y="0"/>
                </a:lnTo>
                <a:lnTo>
                  <a:pt x="7188051" y="0"/>
                </a:lnTo>
                <a:close/>
              </a:path>
            </a:pathLst>
          </a:cu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5" name="Picture 4" descr="Magnifying glass showing decling performance">
            <a:extLst>
              <a:ext uri="{FF2B5EF4-FFF2-40B4-BE49-F238E27FC236}">
                <a16:creationId xmlns:a16="http://schemas.microsoft.com/office/drawing/2014/main" id="{C6D47115-E826-4B35-9619-447F62D64FC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9064" r="39628" b="-1"/>
          <a:stretch/>
        </p:blipFill>
        <p:spPr>
          <a:xfrm>
            <a:off x="20" y="10"/>
            <a:ext cx="5271352" cy="6857990"/>
          </a:xfrm>
          <a:custGeom>
            <a:avLst/>
            <a:gdLst/>
            <a:ahLst/>
            <a:cxnLst/>
            <a:rect l="l" t="t" r="r" b="b"/>
            <a:pathLst>
              <a:path w="7028495" h="6858000">
                <a:moveTo>
                  <a:pt x="0" y="0"/>
                </a:moveTo>
                <a:lnTo>
                  <a:pt x="6915668" y="0"/>
                </a:lnTo>
                <a:lnTo>
                  <a:pt x="6952411" y="219663"/>
                </a:lnTo>
                <a:cubicBezTo>
                  <a:pt x="7002551" y="569921"/>
                  <a:pt x="7028495" y="927986"/>
                  <a:pt x="7028495" y="1292112"/>
                </a:cubicBezTo>
                <a:cubicBezTo>
                  <a:pt x="7028495" y="3343346"/>
                  <a:pt x="6205186" y="5202289"/>
                  <a:pt x="4870994" y="6556512"/>
                </a:cubicBezTo>
                <a:lnTo>
                  <a:pt x="4556185" y="6858000"/>
                </a:lnTo>
                <a:lnTo>
                  <a:pt x="0" y="6858000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155134395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7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EA2438-4E8A-4033-AAFC-C304B2B435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0931" y="4972295"/>
            <a:ext cx="4506746" cy="645989"/>
          </a:xfrm>
        </p:spPr>
        <p:txBody>
          <a:bodyPr>
            <a:normAutofit/>
          </a:bodyPr>
          <a:lstStyle/>
          <a:p>
            <a:r>
              <a:rPr lang="en-US" sz="2800" dirty="0"/>
              <a:t>Projection @ 3.25%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85F1E89-C739-4BB2-8382-B642CA799D9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429224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5F1CD1AD-83CA-424D-91AA-F054C706205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676" t="7556" r="1865" b="6842"/>
          <a:stretch/>
        </p:blipFill>
        <p:spPr>
          <a:xfrm>
            <a:off x="4818185" y="4143929"/>
            <a:ext cx="4325815" cy="27103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654185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D1EC1A-C2C9-4A6E-A7E9-AFDA6A69A8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922" y="246430"/>
            <a:ext cx="4026877" cy="645989"/>
          </a:xfrm>
        </p:spPr>
        <p:txBody>
          <a:bodyPr>
            <a:normAutofit fontScale="90000"/>
          </a:bodyPr>
          <a:lstStyle/>
          <a:p>
            <a:r>
              <a:rPr lang="en-US" dirty="0"/>
              <a:t>Tax Rate Options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36A1E95-A9B2-469B-A615-EFB33F4FF7D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097763"/>
            <a:ext cx="8994531" cy="45862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602599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1F6B88-9674-4DC9-906D-792B23FFBD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76071" y="378315"/>
            <a:ext cx="5191858" cy="645989"/>
          </a:xfrm>
        </p:spPr>
        <p:txBody>
          <a:bodyPr>
            <a:normAutofit/>
          </a:bodyPr>
          <a:lstStyle/>
          <a:p>
            <a:pPr algn="ctr"/>
            <a:r>
              <a:rPr lang="en-US" dirty="0"/>
              <a:t>Budget Schedule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A280CA4-FA96-4358-A7CB-82687316CBB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8224" y="1459670"/>
            <a:ext cx="7884130" cy="48576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84064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71B2258F-86CA-4D4D-8270-BC05FCDEBF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7999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 descr="A picture containing text, outdoor, sky, spring&#10;&#10;Description automatically generated">
            <a:extLst>
              <a:ext uri="{FF2B5EF4-FFF2-40B4-BE49-F238E27FC236}">
                <a16:creationId xmlns:a16="http://schemas.microsoft.com/office/drawing/2014/main" id="{2B788E15-8EF5-49D7-B945-F52A97BCED2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9334" b="1"/>
          <a:stretch/>
        </p:blipFill>
        <p:spPr>
          <a:xfrm>
            <a:off x="20" y="1"/>
            <a:ext cx="9143980" cy="685799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C1D0F0E-8CE1-4E95-AC14-F8FDA53DB0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3000" y="1122362"/>
            <a:ext cx="6858000" cy="2900518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6000">
                <a:solidFill>
                  <a:srgbClr val="FFFFFF"/>
                </a:solidFill>
                <a:latin typeface="+mj-lt"/>
                <a:ea typeface="+mj-ea"/>
              </a:rPr>
              <a:t>Questions?</a:t>
            </a:r>
          </a:p>
        </p:txBody>
      </p:sp>
    </p:spTree>
    <p:extLst>
      <p:ext uri="{BB962C8B-B14F-4D97-AF65-F5344CB8AC3E}">
        <p14:creationId xmlns:p14="http://schemas.microsoft.com/office/powerpoint/2010/main" val="168823677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7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0962024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3E7F68-240E-4900-840F-C7B42E994D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799" y="5218479"/>
            <a:ext cx="3837843" cy="645989"/>
          </a:xfrm>
        </p:spPr>
        <p:txBody>
          <a:bodyPr>
            <a:normAutofit/>
          </a:bodyPr>
          <a:lstStyle/>
          <a:p>
            <a:r>
              <a:rPr lang="en-US" sz="2800" dirty="0"/>
              <a:t>Projection @ 3.00%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A5AF617-5A25-4A43-8A90-82CFD829A18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7585"/>
            <a:ext cx="9144000" cy="436240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2EE935C-8473-4803-A4E4-AEB0011746A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260" t="7163" r="1573" b="6449"/>
          <a:stretch/>
        </p:blipFill>
        <p:spPr>
          <a:xfrm>
            <a:off x="4945673" y="4321134"/>
            <a:ext cx="4075234" cy="25368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423887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C1DD1A8A-57D5-4A81-AD04-532B043C56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3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Hourglass">
            <a:extLst>
              <a:ext uri="{FF2B5EF4-FFF2-40B4-BE49-F238E27FC236}">
                <a16:creationId xmlns:a16="http://schemas.microsoft.com/office/drawing/2014/main" id="{8D38958C-7929-49D2-A690-DA84E35DA02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000" r="-1" b="-1"/>
          <a:stretch/>
        </p:blipFill>
        <p:spPr>
          <a:xfrm>
            <a:off x="1" y="10"/>
            <a:ext cx="9143999" cy="685799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007891EC-4501-44ED-A8C8-B11B6DB767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207602"/>
            <a:ext cx="9143999" cy="3162146"/>
          </a:xfrm>
          <a:prstGeom prst="rect">
            <a:avLst/>
          </a:prstGeom>
          <a:gradFill flip="none" rotWithShape="1">
            <a:gsLst>
              <a:gs pos="0">
                <a:srgbClr val="000000">
                  <a:alpha val="0"/>
                </a:srgbClr>
              </a:gs>
              <a:gs pos="25000">
                <a:srgbClr val="000000">
                  <a:alpha val="15000"/>
                </a:srgbClr>
              </a:gs>
              <a:gs pos="75000">
                <a:srgbClr val="000000">
                  <a:alpha val="15000"/>
                </a:srgbClr>
              </a:gs>
              <a:gs pos="50000">
                <a:srgbClr val="000000">
                  <a:alpha val="30000"/>
                </a:srgbClr>
              </a:gs>
              <a:gs pos="100000">
                <a:srgbClr val="000000">
                  <a:alpha val="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429AB92-5B8E-464E-B2CF-7734830455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2287" y="1165939"/>
            <a:ext cx="5147187" cy="1258696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4800" dirty="0">
                <a:latin typeface="+mj-lt"/>
                <a:ea typeface="+mj-ea"/>
              </a:rPr>
              <a:t>FY21 YE Projection</a:t>
            </a:r>
          </a:p>
        </p:txBody>
      </p:sp>
      <p:pic>
        <p:nvPicPr>
          <p:cNvPr id="8" name="Picture 7" descr="Diagram&#10;&#10;Description automatically generated">
            <a:extLst>
              <a:ext uri="{FF2B5EF4-FFF2-40B4-BE49-F238E27FC236}">
                <a16:creationId xmlns:a16="http://schemas.microsoft.com/office/drawing/2014/main" id="{E81CA610-BC5D-464C-8358-69A23FFEE06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203" y="4663826"/>
            <a:ext cx="2057673" cy="20020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939363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316FD359-AB27-4EB7-9B37-A6C9BDECAA0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7635" y="0"/>
            <a:ext cx="8867775" cy="639127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34DC5E8-3452-4CA4-A111-FD3A85B2A7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69652" y="6022976"/>
            <a:ext cx="3303270" cy="835024"/>
          </a:xfrm>
          <a:solidFill>
            <a:schemeClr val="bg1"/>
          </a:solidFill>
        </p:spPr>
        <p:txBody>
          <a:bodyPr/>
          <a:lstStyle/>
          <a:p>
            <a:r>
              <a:rPr lang="en-US" dirty="0"/>
              <a:t>FY21 Trend</a:t>
            </a:r>
          </a:p>
        </p:txBody>
      </p:sp>
    </p:spTree>
    <p:extLst>
      <p:ext uri="{BB962C8B-B14F-4D97-AF65-F5344CB8AC3E}">
        <p14:creationId xmlns:p14="http://schemas.microsoft.com/office/powerpoint/2010/main" val="397739452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5A9650BE-F241-43A2-9CEC-D95394617D4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947299"/>
            <a:ext cx="7634037" cy="191070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C574E8A-0967-4A8E-90CB-180D29AAB6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1845" y="1504667"/>
            <a:ext cx="2379245" cy="645989"/>
          </a:xfrm>
        </p:spPr>
        <p:txBody>
          <a:bodyPr>
            <a:normAutofit fontScale="90000"/>
          </a:bodyPr>
          <a:lstStyle/>
          <a:p>
            <a:r>
              <a:rPr lang="en-US" dirty="0"/>
              <a:t>Projected </a:t>
            </a:r>
            <a:br>
              <a:rPr lang="en-US" dirty="0"/>
            </a:br>
            <a:r>
              <a:rPr lang="en-US" dirty="0"/>
              <a:t>YE FY21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34CAAD7-4082-42DD-A935-A82ACF984D5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63937" y="70794"/>
            <a:ext cx="5615169" cy="5251784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0687271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A7895A40-19A4-42D6-9D30-DBC1E80026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3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02F429C4-ABC9-46FC-818A-B5429CDE4A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-1352794" y="3388321"/>
            <a:ext cx="3200400" cy="114287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2CEF98E4-3709-4952-8F42-2305CCE34F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3923606" y="1637601"/>
            <a:ext cx="6858003" cy="3582785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F10BCCF5-D685-47FF-B675-647EAEB72C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90935" y="857786"/>
            <a:ext cx="8300268" cy="520893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357F2B6-70D0-4256-A278-903C6C395D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0766" y="3071183"/>
            <a:ext cx="7432722" cy="2590027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70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FY22 Budget Update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B0EE8A42-107A-4D4C-8D56-BBAE95C7FC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-1543057" y="3385173"/>
            <a:ext cx="3200400" cy="114287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Logo&#10;&#10;Description automatically generated">
            <a:extLst>
              <a:ext uri="{FF2B5EF4-FFF2-40B4-BE49-F238E27FC236}">
                <a16:creationId xmlns:a16="http://schemas.microsoft.com/office/drawing/2014/main" id="{CA9D2A47-F7C8-4189-9F50-3EA571D44BC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4027" y="234616"/>
            <a:ext cx="2737184" cy="2737184"/>
          </a:xfrm>
          <a:prstGeom prst="rect">
            <a:avLst/>
          </a:prstGeom>
        </p:spPr>
      </p:pic>
      <p:pic>
        <p:nvPicPr>
          <p:cNvPr id="11" name="Picture 10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6E183D0D-01C8-458D-B8A2-026ECA9EDC3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2047" y="6142914"/>
            <a:ext cx="638254" cy="6382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617310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C3C47B-124B-43EF-8088-FA4DE6D340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Revenue Changes / Assumptions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C54F66C-DC7F-4F66-8571-2F6B4042DE2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Increased BEF to match last year  $150K</a:t>
            </a:r>
          </a:p>
          <a:p>
            <a:r>
              <a:rPr lang="en-US" dirty="0"/>
              <a:t>Deleted duplicate Soc Sec subsidy </a:t>
            </a:r>
            <a:r>
              <a:rPr lang="en-US" dirty="0">
                <a:solidFill>
                  <a:srgbClr val="FF0000"/>
                </a:solidFill>
              </a:rPr>
              <a:t>-$705K</a:t>
            </a:r>
          </a:p>
          <a:p>
            <a:r>
              <a:rPr lang="en-US"/>
              <a:t>Add </a:t>
            </a:r>
            <a:r>
              <a:rPr lang="en-US" dirty="0"/>
              <a:t>$300K ESSER II rev in FY22</a:t>
            </a:r>
          </a:p>
          <a:p>
            <a:r>
              <a:rPr lang="en-US" dirty="0"/>
              <a:t>Add $300K ESSER III rev in FY23</a:t>
            </a:r>
          </a:p>
          <a:p>
            <a:r>
              <a:rPr lang="en-US" dirty="0"/>
              <a:t>Increased Transportation subsidy $400K  (fix)</a:t>
            </a:r>
          </a:p>
          <a:p>
            <a:r>
              <a:rPr lang="en-US" dirty="0"/>
              <a:t>2 Mos assessment increase</a:t>
            </a:r>
          </a:p>
          <a:p>
            <a:r>
              <a:rPr lang="en-US" dirty="0"/>
              <a:t>Added $100K to EIT</a:t>
            </a:r>
          </a:p>
        </p:txBody>
      </p:sp>
    </p:spTree>
    <p:extLst>
      <p:ext uri="{BB962C8B-B14F-4D97-AF65-F5344CB8AC3E}">
        <p14:creationId xmlns:p14="http://schemas.microsoft.com/office/powerpoint/2010/main" val="28495541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D4A1DE-AF54-4755-A852-9D21AB6C05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Expense Changes / Assumptions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12A7BBA-A0F2-457B-AA6F-E3B59F492E7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359008"/>
            <a:ext cx="7886700" cy="4351338"/>
          </a:xfrm>
        </p:spPr>
        <p:txBody>
          <a:bodyPr/>
          <a:lstStyle/>
          <a:p>
            <a:r>
              <a:rPr lang="en-US" dirty="0"/>
              <a:t>Reduced transportation </a:t>
            </a:r>
            <a:r>
              <a:rPr lang="en-US" dirty="0">
                <a:solidFill>
                  <a:srgbClr val="FF0000"/>
                </a:solidFill>
              </a:rPr>
              <a:t>-$100K </a:t>
            </a:r>
          </a:p>
          <a:p>
            <a:r>
              <a:rPr lang="en-US" dirty="0"/>
              <a:t>Added student interns @ pool (4) and DAO (2) $12K</a:t>
            </a:r>
          </a:p>
          <a:p>
            <a:r>
              <a:rPr lang="en-US" dirty="0"/>
              <a:t>Corrected (reduced)2021 Bond refi debt </a:t>
            </a:r>
            <a:r>
              <a:rPr lang="en-US" dirty="0">
                <a:solidFill>
                  <a:srgbClr val="FF0000"/>
                </a:solidFill>
              </a:rPr>
              <a:t>-$429K</a:t>
            </a:r>
          </a:p>
          <a:p>
            <a:r>
              <a:rPr lang="en-US" dirty="0"/>
              <a:t>Teacher </a:t>
            </a:r>
            <a:r>
              <a:rPr lang="en-US"/>
              <a:t>reduction changed from </a:t>
            </a:r>
            <a:r>
              <a:rPr lang="en-US" dirty="0"/>
              <a:t>7 to 8</a:t>
            </a:r>
          </a:p>
          <a:p>
            <a:r>
              <a:rPr lang="en-US" dirty="0"/>
              <a:t>Add 10 aide </a:t>
            </a:r>
            <a:r>
              <a:rPr lang="en-US" dirty="0" err="1"/>
              <a:t>posns</a:t>
            </a:r>
            <a:endParaRPr lang="en-US" dirty="0"/>
          </a:p>
          <a:p>
            <a:r>
              <a:rPr lang="en-US" dirty="0"/>
              <a:t>For FY 23-26 all salary &amp; benefits </a:t>
            </a:r>
            <a:r>
              <a:rPr lang="en-US" dirty="0">
                <a:sym typeface="Wingdings" panose="05000000000000000000" pitchFamily="2" charset="2"/>
              </a:rPr>
              <a:t></a:t>
            </a:r>
            <a:r>
              <a:rPr lang="en-US" dirty="0"/>
              <a:t>3%; medical  at 7.5% </a:t>
            </a:r>
          </a:p>
        </p:txBody>
      </p:sp>
    </p:spTree>
    <p:extLst>
      <p:ext uri="{BB962C8B-B14F-4D97-AF65-F5344CB8AC3E}">
        <p14:creationId xmlns:p14="http://schemas.microsoft.com/office/powerpoint/2010/main" val="5558037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018EE8C0-63C9-4DB7-B5E2-A03EFA2BCEB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6841" y="898696"/>
            <a:ext cx="8247298" cy="595930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0732B96-E588-4B56-9DA3-2D35F54637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3176434" cy="645989"/>
          </a:xfrm>
        </p:spPr>
        <p:txBody>
          <a:bodyPr/>
          <a:lstStyle/>
          <a:p>
            <a:r>
              <a:rPr lang="en-US" dirty="0"/>
              <a:t>Debt Service</a:t>
            </a:r>
          </a:p>
        </p:txBody>
      </p:sp>
    </p:spTree>
    <p:extLst>
      <p:ext uri="{BB962C8B-B14F-4D97-AF65-F5344CB8AC3E}">
        <p14:creationId xmlns:p14="http://schemas.microsoft.com/office/powerpoint/2010/main" val="399039472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1CF4E9B1B9E314B865B409ADCB2152C" ma:contentTypeVersion="10" ma:contentTypeDescription="Create a new document." ma:contentTypeScope="" ma:versionID="8a4a0269c9c0d27e3df30a2109481c60">
  <xsd:schema xmlns:xsd="http://www.w3.org/2001/XMLSchema" xmlns:xs="http://www.w3.org/2001/XMLSchema" xmlns:p="http://schemas.microsoft.com/office/2006/metadata/properties" xmlns:ns2="745599cb-4d5f-4ad4-98d3-6713ab194047" xmlns:ns3="25dcfb2b-90e5-482d-b4aa-d91d753066e7" targetNamespace="http://schemas.microsoft.com/office/2006/metadata/properties" ma:root="true" ma:fieldsID="ed0b1a237d5fef2d9fc7a699f8a0bc3f" ns2:_="" ns3:_="">
    <xsd:import namespace="745599cb-4d5f-4ad4-98d3-6713ab194047"/>
    <xsd:import namespace="25dcfb2b-90e5-482d-b4aa-d91d753066e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45599cb-4d5f-4ad4-98d3-6713ab19404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5dcfb2b-90e5-482d-b4aa-d91d753066e7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0146490D-54B5-4963-BFFF-A58E135F5BD9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FA6092C7-FC7F-475E-9023-58DB48D96D5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45599cb-4d5f-4ad4-98d3-6713ab194047"/>
    <ds:schemaRef ds:uri="25dcfb2b-90e5-482d-b4aa-d91d753066e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378D73CA-949F-4F8F-AD7E-ADC4BD0601EC}">
  <ds:schemaRefs>
    <ds:schemaRef ds:uri="http://schemas.microsoft.com/office/2006/metadata/properties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206</TotalTime>
  <Words>168</Words>
  <Application>Microsoft Office PowerPoint</Application>
  <PresentationFormat>On-screen Show (4:3)</PresentationFormat>
  <Paragraphs>36</Paragraphs>
  <Slides>25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1" baseType="lpstr">
      <vt:lpstr>Arial</vt:lpstr>
      <vt:lpstr>Calibri</vt:lpstr>
      <vt:lpstr>Calibri Light</vt:lpstr>
      <vt:lpstr>Impact</vt:lpstr>
      <vt:lpstr>Verdana</vt:lpstr>
      <vt:lpstr>Office Theme</vt:lpstr>
      <vt:lpstr>PowerPoint Presentation</vt:lpstr>
      <vt:lpstr>Finance Update</vt:lpstr>
      <vt:lpstr>FY21 YE Projection</vt:lpstr>
      <vt:lpstr>FY21 Trend</vt:lpstr>
      <vt:lpstr>Projected  YE FY21</vt:lpstr>
      <vt:lpstr>FY22 Budget Update</vt:lpstr>
      <vt:lpstr>Revenue Changes / Assumptions</vt:lpstr>
      <vt:lpstr>Expense Changes / Assumptions</vt:lpstr>
      <vt:lpstr>Debt Service</vt:lpstr>
      <vt:lpstr>Personnel</vt:lpstr>
      <vt:lpstr>Expenditures</vt:lpstr>
      <vt:lpstr>Expenditures by Object</vt:lpstr>
      <vt:lpstr>Spend By Object</vt:lpstr>
      <vt:lpstr>Expenditures by Function</vt:lpstr>
      <vt:lpstr>Spend by Function</vt:lpstr>
      <vt:lpstr>FY22 Premium Increase  25.23%</vt:lpstr>
      <vt:lpstr>Revenues</vt:lpstr>
      <vt:lpstr>PowerPoint Presentation</vt:lpstr>
      <vt:lpstr>Projection – 3.7%</vt:lpstr>
      <vt:lpstr>Projection @ 3.25%</vt:lpstr>
      <vt:lpstr>Tax Rate Options</vt:lpstr>
      <vt:lpstr>Budget Schedule</vt:lpstr>
      <vt:lpstr>Questions?</vt:lpstr>
      <vt:lpstr>PowerPoint Presentation</vt:lpstr>
      <vt:lpstr>Projection @ 3.00%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Richard Kerr</dc:creator>
  <cp:lastModifiedBy>Richard Kerr</cp:lastModifiedBy>
  <cp:revision>15</cp:revision>
  <dcterms:created xsi:type="dcterms:W3CDTF">2021-04-28T17:56:29Z</dcterms:created>
  <dcterms:modified xsi:type="dcterms:W3CDTF">2021-05-03T20:31:12Z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0x01010041CF4E9B1B9E314B865B409ADCB2152C</vt:lpwstr>
  </property>
</Properties>
</file>