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7" r:id="rId7"/>
    <p:sldId id="258" r:id="rId8"/>
    <p:sldId id="259" r:id="rId9"/>
    <p:sldId id="263" r:id="rId10"/>
    <p:sldId id="260" r:id="rId11"/>
    <p:sldId id="261" r:id="rId12"/>
    <p:sldId id="262" r:id="rId13"/>
    <p:sldId id="264" r:id="rId14"/>
    <p:sldId id="265" r:id="rId15"/>
    <p:sldId id="269" r:id="rId16"/>
    <p:sldId id="270" r:id="rId17"/>
    <p:sldId id="271" r:id="rId18"/>
    <p:sldId id="272" r:id="rId19"/>
    <p:sldId id="275" r:id="rId20"/>
    <p:sldId id="267" r:id="rId21"/>
    <p:sldId id="281" r:id="rId22"/>
    <p:sldId id="288" r:id="rId23"/>
    <p:sldId id="291" r:id="rId24"/>
    <p:sldId id="284" r:id="rId25"/>
    <p:sldId id="277" r:id="rId26"/>
    <p:sldId id="279" r:id="rId27"/>
    <p:sldId id="278" r:id="rId28"/>
    <p:sldId id="290" r:id="rId29"/>
    <p:sldId id="280" r:id="rId30"/>
    <p:sldId id="286" r:id="rId31"/>
    <p:sldId id="276" r:id="rId32"/>
    <p:sldId id="282" r:id="rId33"/>
    <p:sldId id="287" r:id="rId34"/>
    <p:sldId id="285" r:id="rId35"/>
    <p:sldId id="283" r:id="rId36"/>
    <p:sldId id="289" r:id="rId37"/>
    <p:sldId id="266" r:id="rId38"/>
    <p:sldId id="292" r:id="rId39"/>
    <p:sldId id="273" r:id="rId4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A62A7-9781-4FDB-957A-89E4EAD0E13A}" v="44" dt="2021-04-19T21:23:04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Kerr" userId="af4a0a67-010f-4872-abfb-87adb1c99275" providerId="ADAL" clId="{055A62A7-9781-4FDB-957A-89E4EAD0E13A}"/>
    <pc:docChg chg="custSel addSld modSld">
      <pc:chgData name="Richard Kerr" userId="af4a0a67-010f-4872-abfb-87adb1c99275" providerId="ADAL" clId="{055A62A7-9781-4FDB-957A-89E4EAD0E13A}" dt="2021-04-19T21:23:48.111" v="68" actId="26606"/>
      <pc:docMkLst>
        <pc:docMk/>
      </pc:docMkLst>
      <pc:sldChg chg="addSp delSp modSp mod">
        <pc:chgData name="Richard Kerr" userId="af4a0a67-010f-4872-abfb-87adb1c99275" providerId="ADAL" clId="{055A62A7-9781-4FDB-957A-89E4EAD0E13A}" dt="2021-04-19T19:11:49.028" v="52" actId="1076"/>
        <pc:sldMkLst>
          <pc:docMk/>
          <pc:sldMk cId="2306704706" sldId="265"/>
        </pc:sldMkLst>
        <pc:spChg chg="mod">
          <ac:chgData name="Richard Kerr" userId="af4a0a67-010f-4872-abfb-87adb1c99275" providerId="ADAL" clId="{055A62A7-9781-4FDB-957A-89E4EAD0E13A}" dt="2021-04-19T16:17:05.702" v="7" actId="1076"/>
          <ac:spMkLst>
            <pc:docMk/>
            <pc:sldMk cId="2306704706" sldId="265"/>
            <ac:spMk id="2" creationId="{A955FC93-08E4-4995-BEAA-77FC52ECBCAA}"/>
          </ac:spMkLst>
        </pc:spChg>
        <pc:picChg chg="add mod">
          <ac:chgData name="Richard Kerr" userId="af4a0a67-010f-4872-abfb-87adb1c99275" providerId="ADAL" clId="{055A62A7-9781-4FDB-957A-89E4EAD0E13A}" dt="2021-04-19T19:11:49.028" v="52" actId="1076"/>
          <ac:picMkLst>
            <pc:docMk/>
            <pc:sldMk cId="2306704706" sldId="265"/>
            <ac:picMk id="3" creationId="{306E6DD4-D20A-4538-8A6E-EA72AA6E4B81}"/>
          </ac:picMkLst>
        </pc:picChg>
        <pc:picChg chg="del">
          <ac:chgData name="Richard Kerr" userId="af4a0a67-010f-4872-abfb-87adb1c99275" providerId="ADAL" clId="{055A62A7-9781-4FDB-957A-89E4EAD0E13A}" dt="2021-04-19T16:16:34.970" v="0" actId="478"/>
          <ac:picMkLst>
            <pc:docMk/>
            <pc:sldMk cId="2306704706" sldId="265"/>
            <ac:picMk id="3" creationId="{F9B6DB6B-CF06-4A3D-8407-8434280C0A7A}"/>
          </ac:picMkLst>
        </pc:picChg>
        <pc:picChg chg="add del mod ord">
          <ac:chgData name="Richard Kerr" userId="af4a0a67-010f-4872-abfb-87adb1c99275" providerId="ADAL" clId="{055A62A7-9781-4FDB-957A-89E4EAD0E13A}" dt="2021-04-19T16:17:19.791" v="8" actId="478"/>
          <ac:picMkLst>
            <pc:docMk/>
            <pc:sldMk cId="2306704706" sldId="265"/>
            <ac:picMk id="4" creationId="{45C63D54-F91D-4894-9F0B-D0DC13BFBD8B}"/>
          </ac:picMkLst>
        </pc:picChg>
        <pc:picChg chg="add del mod">
          <ac:chgData name="Richard Kerr" userId="af4a0a67-010f-4872-abfb-87adb1c99275" providerId="ADAL" clId="{055A62A7-9781-4FDB-957A-89E4EAD0E13A}" dt="2021-04-19T19:11:36.650" v="48" actId="478"/>
          <ac:picMkLst>
            <pc:docMk/>
            <pc:sldMk cId="2306704706" sldId="265"/>
            <ac:picMk id="5" creationId="{751D07E1-414E-4A68-8F0E-C58246C67114}"/>
          </ac:picMkLst>
        </pc:picChg>
      </pc:sldChg>
      <pc:sldChg chg="modSp mod">
        <pc:chgData name="Richard Kerr" userId="af4a0a67-010f-4872-abfb-87adb1c99275" providerId="ADAL" clId="{055A62A7-9781-4FDB-957A-89E4EAD0E13A}" dt="2021-04-19T18:59:28.519" v="47" actId="1076"/>
        <pc:sldMkLst>
          <pc:docMk/>
          <pc:sldMk cId="2255845326" sldId="288"/>
        </pc:sldMkLst>
        <pc:picChg chg="mod">
          <ac:chgData name="Richard Kerr" userId="af4a0a67-010f-4872-abfb-87adb1c99275" providerId="ADAL" clId="{055A62A7-9781-4FDB-957A-89E4EAD0E13A}" dt="2021-04-19T18:59:28.519" v="47" actId="1076"/>
          <ac:picMkLst>
            <pc:docMk/>
            <pc:sldMk cId="2255845326" sldId="288"/>
            <ac:picMk id="4" creationId="{992F938D-C129-4436-A278-84C87DCC2D3B}"/>
          </ac:picMkLst>
        </pc:picChg>
      </pc:sldChg>
      <pc:sldChg chg="addSp modSp new mod">
        <pc:chgData name="Richard Kerr" userId="af4a0a67-010f-4872-abfb-87adb1c99275" providerId="ADAL" clId="{055A62A7-9781-4FDB-957A-89E4EAD0E13A}" dt="2021-04-19T18:56:04.888" v="46" actId="1076"/>
        <pc:sldMkLst>
          <pc:docMk/>
          <pc:sldMk cId="1248675650" sldId="291"/>
        </pc:sldMkLst>
        <pc:spChg chg="mod">
          <ac:chgData name="Richard Kerr" userId="af4a0a67-010f-4872-abfb-87adb1c99275" providerId="ADAL" clId="{055A62A7-9781-4FDB-957A-89E4EAD0E13A}" dt="2021-04-19T18:55:55.335" v="45" actId="1076"/>
          <ac:spMkLst>
            <pc:docMk/>
            <pc:sldMk cId="1248675650" sldId="291"/>
            <ac:spMk id="2" creationId="{9D4F4C09-9B83-4EAE-B74A-4E7B4541A978}"/>
          </ac:spMkLst>
        </pc:spChg>
        <pc:picChg chg="add mod ord">
          <ac:chgData name="Richard Kerr" userId="af4a0a67-010f-4872-abfb-87adb1c99275" providerId="ADAL" clId="{055A62A7-9781-4FDB-957A-89E4EAD0E13A}" dt="2021-04-19T18:56:04.888" v="46" actId="1076"/>
          <ac:picMkLst>
            <pc:docMk/>
            <pc:sldMk cId="1248675650" sldId="291"/>
            <ac:picMk id="4" creationId="{0C415E6C-9513-456E-BB15-09AC23B0820D}"/>
          </ac:picMkLst>
        </pc:picChg>
      </pc:sldChg>
      <pc:sldChg chg="addSp modSp new mod setBg">
        <pc:chgData name="Richard Kerr" userId="af4a0a67-010f-4872-abfb-87adb1c99275" providerId="ADAL" clId="{055A62A7-9781-4FDB-957A-89E4EAD0E13A}" dt="2021-04-19T21:23:48.111" v="68" actId="26606"/>
        <pc:sldMkLst>
          <pc:docMk/>
          <pc:sldMk cId="4287108183" sldId="292"/>
        </pc:sldMkLst>
        <pc:spChg chg="mod">
          <ac:chgData name="Richard Kerr" userId="af4a0a67-010f-4872-abfb-87adb1c99275" providerId="ADAL" clId="{055A62A7-9781-4FDB-957A-89E4EAD0E13A}" dt="2021-04-19T21:23:48.111" v="68" actId="26606"/>
          <ac:spMkLst>
            <pc:docMk/>
            <pc:sldMk cId="4287108183" sldId="292"/>
            <ac:spMk id="2" creationId="{618A2F84-5B88-424C-BFA3-0AFB41238CF2}"/>
          </ac:spMkLst>
        </pc:spChg>
        <pc:spChg chg="add">
          <ac:chgData name="Richard Kerr" userId="af4a0a67-010f-4872-abfb-87adb1c99275" providerId="ADAL" clId="{055A62A7-9781-4FDB-957A-89E4EAD0E13A}" dt="2021-04-19T21:23:48.111" v="68" actId="26606"/>
          <ac:spMkLst>
            <pc:docMk/>
            <pc:sldMk cId="4287108183" sldId="292"/>
            <ac:spMk id="8" creationId="{A3BAF07C-C39E-42EB-BB22-8D46691D9735}"/>
          </ac:spMkLst>
        </pc:spChg>
        <pc:spChg chg="add">
          <ac:chgData name="Richard Kerr" userId="af4a0a67-010f-4872-abfb-87adb1c99275" providerId="ADAL" clId="{055A62A7-9781-4FDB-957A-89E4EAD0E13A}" dt="2021-04-19T21:23:48.111" v="68" actId="26606"/>
          <ac:spMkLst>
            <pc:docMk/>
            <pc:sldMk cId="4287108183" sldId="292"/>
            <ac:spMk id="31" creationId="{A7795DFA-888F-47E2-B44E-DE1D3B3E46A4}"/>
          </ac:spMkLst>
        </pc:spChg>
        <pc:grpChg chg="add">
          <ac:chgData name="Richard Kerr" userId="af4a0a67-010f-4872-abfb-87adb1c99275" providerId="ADAL" clId="{055A62A7-9781-4FDB-957A-89E4EAD0E13A}" dt="2021-04-19T21:23:48.111" v="68" actId="26606"/>
          <ac:grpSpMkLst>
            <pc:docMk/>
            <pc:sldMk cId="4287108183" sldId="292"/>
            <ac:grpSpMk id="10" creationId="{D8E9CF54-0466-4261-9E62-0249E60E1886}"/>
          </ac:grpSpMkLst>
        </pc:grpChg>
        <pc:picChg chg="add mod">
          <ac:chgData name="Richard Kerr" userId="af4a0a67-010f-4872-abfb-87adb1c99275" providerId="ADAL" clId="{055A62A7-9781-4FDB-957A-89E4EAD0E13A}" dt="2021-04-19T21:23:48.111" v="68" actId="26606"/>
          <ac:picMkLst>
            <pc:docMk/>
            <pc:sldMk cId="4287108183" sldId="292"/>
            <ac:picMk id="3" creationId="{05C3F253-BE48-4438-8340-7344305938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6C39-3F01-40AB-8EE1-15C25884BC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E587-B94F-4A5E-A3F0-78C3C9A1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6C39-3F01-40AB-8EE1-15C25884BC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E587-B94F-4A5E-A3F0-78C3C9A1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3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6C39-3F01-40AB-8EE1-15C25884BC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E587-B94F-4A5E-A3F0-78C3C9A1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1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6C39-3F01-40AB-8EE1-15C25884BC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E587-B94F-4A5E-A3F0-78C3C9A1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6C39-3F01-40AB-8EE1-15C25884BC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E587-B94F-4A5E-A3F0-78C3C9A1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1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6C39-3F01-40AB-8EE1-15C25884BC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E587-B94F-4A5E-A3F0-78C3C9A1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6C39-3F01-40AB-8EE1-15C25884BC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E587-B94F-4A5E-A3F0-78C3C9A1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6C39-3F01-40AB-8EE1-15C25884BC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E587-B94F-4A5E-A3F0-78C3C9A1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6C39-3F01-40AB-8EE1-15C25884BC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E587-B94F-4A5E-A3F0-78C3C9A1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1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6C39-3F01-40AB-8EE1-15C25884BC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E587-B94F-4A5E-A3F0-78C3C9A1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5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6C39-3F01-40AB-8EE1-15C25884BC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E587-B94F-4A5E-A3F0-78C3C9A1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6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133" y="214207"/>
            <a:ext cx="6837470" cy="646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6C39-3F01-40AB-8EE1-15C25884BC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DE587-B94F-4A5E-A3F0-78C3C9A1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1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5share.com/public/home.html?c=f7ade1ae9fa142e2940339bcd783376a#dashboard:ae02c5d5-4917-4a08-b445-dd6485ccb965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D9756BD-E24D-4145-8F22-1E8B09847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42FBAF-8D8D-4DC0-B493-6D57C0FF4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857" y="304875"/>
            <a:ext cx="8164285" cy="1735592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Finance Committee Meeting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21 04 19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2CC9D-DE11-4CFF-82F4-271F5FC0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9783" y="4111565"/>
            <a:ext cx="2924432" cy="45219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FY22 Budget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A704A-67FD-4073-ACB2-4A0CA5150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69" y="5920243"/>
            <a:ext cx="554418" cy="5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1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347F3-AD8C-403A-87A5-EC7EA86E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31" y="108699"/>
            <a:ext cx="6837470" cy="64692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CRRSA ESSER II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0A493-FDE0-4DC2-9C79-7E0FDE106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2" y="755627"/>
            <a:ext cx="7009468" cy="606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1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FC93-08E4-4995-BEAA-77FC52EC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81" y="441159"/>
            <a:ext cx="3494171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ARP   ESSER III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E6DD4-D20A-4538-8A6E-EA72AA6E4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51" y="26251"/>
            <a:ext cx="7761028" cy="680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0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67482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E41AF-E2E0-42ED-8F75-C146643D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1111086"/>
            <a:ext cx="5767578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FY21 Budget Update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2490532"/>
            <a:ext cx="1582948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21269"/>
            <a:ext cx="84582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3D72F-540F-4BB6-91D0-5A2FF6E9D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4" y="4843002"/>
            <a:ext cx="7509510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300" kern="1200">
              <a:solidFill>
                <a:srgbClr val="1B1B1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450221"/>
            <a:ext cx="1586592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AC8DD498-D832-4A6B-B961-84B167273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3249" y="2746712"/>
            <a:ext cx="1364575" cy="1364575"/>
          </a:xfrm>
          <a:prstGeom prst="rect">
            <a:avLst/>
          </a:prstGeom>
        </p:spPr>
      </p:pic>
      <p:pic>
        <p:nvPicPr>
          <p:cNvPr id="5" name="Picture 4" descr="A picture containing outdoor, tree, sky, snow&#10;&#10;Description automatically generated">
            <a:extLst>
              <a:ext uri="{FF2B5EF4-FFF2-40B4-BE49-F238E27FC236}">
                <a16:creationId xmlns:a16="http://schemas.microsoft.com/office/drawing/2014/main" id="{63821D49-4522-459A-83A1-0F47661006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" t="46269" r="219" b="20018"/>
          <a:stretch/>
        </p:blipFill>
        <p:spPr>
          <a:xfrm>
            <a:off x="327659" y="4525687"/>
            <a:ext cx="8458199" cy="18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5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6A6F-730B-422A-866A-528F9670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0"/>
            <a:ext cx="6819900" cy="59213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F6B85-A41A-4E8F-9AA5-8CE72F62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09DD3-4E0F-4C24-AD88-3644B887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9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253F-8147-43A0-B420-0A9F8BDCC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B9E0D-9AF1-404D-9A73-254A7DEB2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1224F-DE71-452F-B810-E8F95ACBD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9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2DF4F2-D0CE-47AC-937D-961776CE9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6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8B7D-5BED-48DF-ACCB-57C380C1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FY21 Forecast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B7DA8-2E36-4516-B17B-9AE523BFE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135"/>
            <a:ext cx="9144000" cy="577702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A8BD11-774C-43C3-AFEC-64B8B94B4B4D}"/>
              </a:ext>
            </a:extLst>
          </p:cNvPr>
          <p:cNvSpPr/>
          <p:nvPr/>
        </p:nvSpPr>
        <p:spPr>
          <a:xfrm>
            <a:off x="5512526" y="5754189"/>
            <a:ext cx="908548" cy="418011"/>
          </a:xfrm>
          <a:custGeom>
            <a:avLst/>
            <a:gdLst>
              <a:gd name="connsiteX0" fmla="*/ 790303 w 908548"/>
              <a:gd name="connsiteY0" fmla="*/ 45720 h 418011"/>
              <a:gd name="connsiteX1" fmla="*/ 751114 w 908548"/>
              <a:gd name="connsiteY1" fmla="*/ 32657 h 418011"/>
              <a:gd name="connsiteX2" fmla="*/ 731520 w 908548"/>
              <a:gd name="connsiteY2" fmla="*/ 19594 h 418011"/>
              <a:gd name="connsiteX3" fmla="*/ 692331 w 908548"/>
              <a:gd name="connsiteY3" fmla="*/ 6531 h 418011"/>
              <a:gd name="connsiteX4" fmla="*/ 672737 w 908548"/>
              <a:gd name="connsiteY4" fmla="*/ 0 h 418011"/>
              <a:gd name="connsiteX5" fmla="*/ 235131 w 908548"/>
              <a:gd name="connsiteY5" fmla="*/ 6531 h 418011"/>
              <a:gd name="connsiteX6" fmla="*/ 189411 w 908548"/>
              <a:gd name="connsiteY6" fmla="*/ 13062 h 418011"/>
              <a:gd name="connsiteX7" fmla="*/ 150223 w 908548"/>
              <a:gd name="connsiteY7" fmla="*/ 26125 h 418011"/>
              <a:gd name="connsiteX8" fmla="*/ 91440 w 908548"/>
              <a:gd name="connsiteY8" fmla="*/ 58782 h 418011"/>
              <a:gd name="connsiteX9" fmla="*/ 78377 w 908548"/>
              <a:gd name="connsiteY9" fmla="*/ 78377 h 418011"/>
              <a:gd name="connsiteX10" fmla="*/ 58783 w 908548"/>
              <a:gd name="connsiteY10" fmla="*/ 91440 h 418011"/>
              <a:gd name="connsiteX11" fmla="*/ 32657 w 908548"/>
              <a:gd name="connsiteY11" fmla="*/ 124097 h 418011"/>
              <a:gd name="connsiteX12" fmla="*/ 13063 w 908548"/>
              <a:gd name="connsiteY12" fmla="*/ 163285 h 418011"/>
              <a:gd name="connsiteX13" fmla="*/ 0 w 908548"/>
              <a:gd name="connsiteY13" fmla="*/ 209005 h 418011"/>
              <a:gd name="connsiteX14" fmla="*/ 13063 w 908548"/>
              <a:gd name="connsiteY14" fmla="*/ 300445 h 418011"/>
              <a:gd name="connsiteX15" fmla="*/ 39188 w 908548"/>
              <a:gd name="connsiteY15" fmla="*/ 339634 h 418011"/>
              <a:gd name="connsiteX16" fmla="*/ 117565 w 908548"/>
              <a:gd name="connsiteY16" fmla="*/ 378822 h 418011"/>
              <a:gd name="connsiteX17" fmla="*/ 156754 w 908548"/>
              <a:gd name="connsiteY17" fmla="*/ 391885 h 418011"/>
              <a:gd name="connsiteX18" fmla="*/ 176348 w 908548"/>
              <a:gd name="connsiteY18" fmla="*/ 398417 h 418011"/>
              <a:gd name="connsiteX19" fmla="*/ 287383 w 908548"/>
              <a:gd name="connsiteY19" fmla="*/ 404948 h 418011"/>
              <a:gd name="connsiteX20" fmla="*/ 600891 w 908548"/>
              <a:gd name="connsiteY20" fmla="*/ 418011 h 418011"/>
              <a:gd name="connsiteX21" fmla="*/ 796834 w 908548"/>
              <a:gd name="connsiteY21" fmla="*/ 411480 h 418011"/>
              <a:gd name="connsiteX22" fmla="*/ 836023 w 908548"/>
              <a:gd name="connsiteY22" fmla="*/ 398417 h 418011"/>
              <a:gd name="connsiteX23" fmla="*/ 875211 w 908548"/>
              <a:gd name="connsiteY23" fmla="*/ 365760 h 418011"/>
              <a:gd name="connsiteX24" fmla="*/ 888274 w 908548"/>
              <a:gd name="connsiteY24" fmla="*/ 346165 h 418011"/>
              <a:gd name="connsiteX25" fmla="*/ 894805 w 908548"/>
              <a:gd name="connsiteY25" fmla="*/ 326571 h 418011"/>
              <a:gd name="connsiteX26" fmla="*/ 907868 w 908548"/>
              <a:gd name="connsiteY26" fmla="*/ 306977 h 418011"/>
              <a:gd name="connsiteX27" fmla="*/ 894805 w 908548"/>
              <a:gd name="connsiteY27" fmla="*/ 189411 h 418011"/>
              <a:gd name="connsiteX28" fmla="*/ 888274 w 908548"/>
              <a:gd name="connsiteY28" fmla="*/ 169817 h 418011"/>
              <a:gd name="connsiteX29" fmla="*/ 875211 w 908548"/>
              <a:gd name="connsiteY29" fmla="*/ 150222 h 418011"/>
              <a:gd name="connsiteX30" fmla="*/ 849085 w 908548"/>
              <a:gd name="connsiteY30" fmla="*/ 111034 h 418011"/>
              <a:gd name="connsiteX31" fmla="*/ 836023 w 908548"/>
              <a:gd name="connsiteY31" fmla="*/ 91440 h 418011"/>
              <a:gd name="connsiteX32" fmla="*/ 757645 w 908548"/>
              <a:gd name="connsiteY32" fmla="*/ 52251 h 418011"/>
              <a:gd name="connsiteX33" fmla="*/ 705394 w 908548"/>
              <a:gd name="connsiteY33" fmla="*/ 39188 h 418011"/>
              <a:gd name="connsiteX34" fmla="*/ 646611 w 908548"/>
              <a:gd name="connsiteY34" fmla="*/ 39188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8548" h="418011">
                <a:moveTo>
                  <a:pt x="790303" y="45720"/>
                </a:moveTo>
                <a:cubicBezTo>
                  <a:pt x="777240" y="41366"/>
                  <a:pt x="763697" y="38249"/>
                  <a:pt x="751114" y="32657"/>
                </a:cubicBezTo>
                <a:cubicBezTo>
                  <a:pt x="743941" y="29469"/>
                  <a:pt x="738693" y="22782"/>
                  <a:pt x="731520" y="19594"/>
                </a:cubicBezTo>
                <a:cubicBezTo>
                  <a:pt x="718937" y="14002"/>
                  <a:pt x="705394" y="10885"/>
                  <a:pt x="692331" y="6531"/>
                </a:cubicBezTo>
                <a:lnTo>
                  <a:pt x="672737" y="0"/>
                </a:lnTo>
                <a:lnTo>
                  <a:pt x="235131" y="6531"/>
                </a:lnTo>
                <a:cubicBezTo>
                  <a:pt x="219742" y="6947"/>
                  <a:pt x="204411" y="9600"/>
                  <a:pt x="189411" y="13062"/>
                </a:cubicBezTo>
                <a:cubicBezTo>
                  <a:pt x="175994" y="16158"/>
                  <a:pt x="150223" y="26125"/>
                  <a:pt x="150223" y="26125"/>
                </a:cubicBezTo>
                <a:cubicBezTo>
                  <a:pt x="105306" y="56070"/>
                  <a:pt x="125928" y="47287"/>
                  <a:pt x="91440" y="58782"/>
                </a:cubicBezTo>
                <a:cubicBezTo>
                  <a:pt x="87086" y="65314"/>
                  <a:pt x="83928" y="72826"/>
                  <a:pt x="78377" y="78377"/>
                </a:cubicBezTo>
                <a:cubicBezTo>
                  <a:pt x="72826" y="83928"/>
                  <a:pt x="63687" y="85310"/>
                  <a:pt x="58783" y="91440"/>
                </a:cubicBezTo>
                <a:cubicBezTo>
                  <a:pt x="22728" y="136509"/>
                  <a:pt x="88811" y="86660"/>
                  <a:pt x="32657" y="124097"/>
                </a:cubicBezTo>
                <a:cubicBezTo>
                  <a:pt x="16237" y="173351"/>
                  <a:pt x="38387" y="112636"/>
                  <a:pt x="13063" y="163285"/>
                </a:cubicBezTo>
                <a:cubicBezTo>
                  <a:pt x="8376" y="172658"/>
                  <a:pt x="2094" y="200629"/>
                  <a:pt x="0" y="209005"/>
                </a:cubicBezTo>
                <a:cubicBezTo>
                  <a:pt x="212" y="211123"/>
                  <a:pt x="4183" y="282684"/>
                  <a:pt x="13063" y="300445"/>
                </a:cubicBezTo>
                <a:cubicBezTo>
                  <a:pt x="20084" y="314487"/>
                  <a:pt x="26125" y="330925"/>
                  <a:pt x="39188" y="339634"/>
                </a:cubicBezTo>
                <a:cubicBezTo>
                  <a:pt x="89836" y="373399"/>
                  <a:pt x="63481" y="360794"/>
                  <a:pt x="117565" y="378822"/>
                </a:cubicBezTo>
                <a:lnTo>
                  <a:pt x="156754" y="391885"/>
                </a:lnTo>
                <a:cubicBezTo>
                  <a:pt x="163285" y="394062"/>
                  <a:pt x="169475" y="398013"/>
                  <a:pt x="176348" y="398417"/>
                </a:cubicBezTo>
                <a:lnTo>
                  <a:pt x="287383" y="404948"/>
                </a:lnTo>
                <a:lnTo>
                  <a:pt x="600891" y="418011"/>
                </a:lnTo>
                <a:cubicBezTo>
                  <a:pt x="666205" y="415834"/>
                  <a:pt x="731709" y="416907"/>
                  <a:pt x="796834" y="411480"/>
                </a:cubicBezTo>
                <a:cubicBezTo>
                  <a:pt x="810556" y="410337"/>
                  <a:pt x="836023" y="398417"/>
                  <a:pt x="836023" y="398417"/>
                </a:cubicBezTo>
                <a:cubicBezTo>
                  <a:pt x="855288" y="385573"/>
                  <a:pt x="859496" y="384618"/>
                  <a:pt x="875211" y="365760"/>
                </a:cubicBezTo>
                <a:cubicBezTo>
                  <a:pt x="880236" y="359729"/>
                  <a:pt x="883920" y="352697"/>
                  <a:pt x="888274" y="346165"/>
                </a:cubicBezTo>
                <a:cubicBezTo>
                  <a:pt x="890451" y="339634"/>
                  <a:pt x="891726" y="332729"/>
                  <a:pt x="894805" y="326571"/>
                </a:cubicBezTo>
                <a:cubicBezTo>
                  <a:pt x="898316" y="319550"/>
                  <a:pt x="907407" y="314813"/>
                  <a:pt x="907868" y="306977"/>
                </a:cubicBezTo>
                <a:cubicBezTo>
                  <a:pt x="910384" y="264206"/>
                  <a:pt x="905903" y="228254"/>
                  <a:pt x="894805" y="189411"/>
                </a:cubicBezTo>
                <a:cubicBezTo>
                  <a:pt x="892914" y="182791"/>
                  <a:pt x="891353" y="175975"/>
                  <a:pt x="888274" y="169817"/>
                </a:cubicBezTo>
                <a:cubicBezTo>
                  <a:pt x="884763" y="162796"/>
                  <a:pt x="879565" y="156754"/>
                  <a:pt x="875211" y="150222"/>
                </a:cubicBezTo>
                <a:cubicBezTo>
                  <a:pt x="863733" y="115786"/>
                  <a:pt x="876267" y="143652"/>
                  <a:pt x="849085" y="111034"/>
                </a:cubicBezTo>
                <a:cubicBezTo>
                  <a:pt x="844060" y="105004"/>
                  <a:pt x="841930" y="96609"/>
                  <a:pt x="836023" y="91440"/>
                </a:cubicBezTo>
                <a:cubicBezTo>
                  <a:pt x="804857" y="64170"/>
                  <a:pt x="794643" y="64583"/>
                  <a:pt x="757645" y="52251"/>
                </a:cubicBezTo>
                <a:cubicBezTo>
                  <a:pt x="739520" y="46209"/>
                  <a:pt x="725451" y="40621"/>
                  <a:pt x="705394" y="39188"/>
                </a:cubicBezTo>
                <a:cubicBezTo>
                  <a:pt x="685849" y="37792"/>
                  <a:pt x="666205" y="39188"/>
                  <a:pt x="646611" y="39188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0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1A0B84EC-DD38-4E48-9B6E-D54F7DF5D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5" r="22065" b="-1"/>
          <a:stretch/>
        </p:blipFill>
        <p:spPr>
          <a:xfrm>
            <a:off x="-1" y="10"/>
            <a:ext cx="6501383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91183" y="0"/>
            <a:ext cx="7052817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2547A-7FE6-43A8-9F93-4D422EDE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tx1"/>
                </a:solidFill>
              </a:rPr>
              <a:t>FY22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C4F59-46EF-4834-83A6-453AE44D2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6450" y="4872922"/>
            <a:ext cx="3017520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796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4546920"/>
            <a:ext cx="301752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710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8E2FF-8811-4B4E-82F9-ABAC0988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447DE-3A93-40B9-B324-14DB0F571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672D1-C28E-44A8-A7F1-5998818A3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04"/>
          <a:stretch/>
        </p:blipFill>
        <p:spPr>
          <a:xfrm>
            <a:off x="-1" y="1063899"/>
            <a:ext cx="9056953" cy="48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8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7086-1A64-4DFB-BCC3-CDE74274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34" y="214207"/>
            <a:ext cx="2527010" cy="646928"/>
          </a:xfrm>
        </p:spPr>
        <p:txBody>
          <a:bodyPr>
            <a:normAutofit fontScale="90000"/>
          </a:bodyPr>
          <a:lstStyle/>
          <a:p>
            <a:r>
              <a:rPr lang="en-US"/>
              <a:t>Personnel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F938D-C129-4436-A278-84C87DCC2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058" y="1067649"/>
            <a:ext cx="5357296" cy="518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7D2FBC06-6DE1-4EAD-945F-113F5A60C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2" r="-1" b="-1"/>
          <a:stretch/>
        </p:blipFill>
        <p:spPr>
          <a:xfrm>
            <a:off x="20" y="10"/>
            <a:ext cx="650136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3739" y="0"/>
            <a:ext cx="636026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7A49E-5594-4D30-AFD2-ADAB83DE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tx1"/>
                </a:solidFill>
              </a:rPr>
              <a:t>Funds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BE91E-0347-4E61-A1E9-B26071AC9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6450" y="4872922"/>
            <a:ext cx="3017520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796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154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415E6C-9513-456E-BB15-09AC23B08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511"/>
            <a:ext cx="9144000" cy="6447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4F4C09-9B83-4EAE-B74A-4E7B4541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687" y="40279"/>
            <a:ext cx="2572626" cy="370511"/>
          </a:xfrm>
        </p:spPr>
        <p:txBody>
          <a:bodyPr>
            <a:noAutofit/>
          </a:bodyPr>
          <a:lstStyle/>
          <a:p>
            <a:r>
              <a:rPr lang="en-US" sz="2000"/>
              <a:t>FY 22 Budget Snapshot</a:t>
            </a:r>
          </a:p>
        </p:txBody>
      </p:sp>
    </p:spTree>
    <p:extLst>
      <p:ext uri="{BB962C8B-B14F-4D97-AF65-F5344CB8AC3E}">
        <p14:creationId xmlns:p14="http://schemas.microsoft.com/office/powerpoint/2010/main" val="124867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387C2B54-FAA5-42D3-BB21-37A85083B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701" r="13966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4AC01-0E78-43C3-98B6-2161686B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Spending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FE7A2-A80C-439D-A66F-18708D1D8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159404"/>
            <a:ext cx="6858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6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4AE9F5-4515-4FC9-86B0-9BC7EFB0F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17"/>
          <a:stretch/>
        </p:blipFill>
        <p:spPr>
          <a:xfrm>
            <a:off x="0" y="0"/>
            <a:ext cx="8298180" cy="3297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3453A-E992-4293-A027-811FFC409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41"/>
          <a:stretch/>
        </p:blipFill>
        <p:spPr>
          <a:xfrm>
            <a:off x="260725" y="3291267"/>
            <a:ext cx="7023995" cy="3566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4FEF0-616E-4555-8BE4-B08362C7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034" y="3323792"/>
            <a:ext cx="3472833" cy="4382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/>
              <a:t>Charter School Tuition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68569-6B9B-43D1-93CA-07E32DCBBB6D}"/>
              </a:ext>
            </a:extLst>
          </p:cNvPr>
          <p:cNvSpPr txBox="1"/>
          <p:nvPr/>
        </p:nvSpPr>
        <p:spPr>
          <a:xfrm>
            <a:off x="260725" y="0"/>
            <a:ext cx="54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REd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4403D-7786-4DF5-A5E0-F22433543CA0}"/>
              </a:ext>
            </a:extLst>
          </p:cNvPr>
          <p:cNvSpPr txBox="1"/>
          <p:nvPr/>
        </p:nvSpPr>
        <p:spPr>
          <a:xfrm>
            <a:off x="158133" y="3693124"/>
            <a:ext cx="64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SpEd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95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1E0D-E8A1-4506-9E60-87991C7F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PSERS Contribution FY22: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D5723-AE44-43F1-A2EF-B2CA8D9A0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60" y="1399978"/>
            <a:ext cx="8250130" cy="49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6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34FE-829A-4F2C-82C8-85A7B2B2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7" y="119345"/>
            <a:ext cx="2911638" cy="646928"/>
          </a:xfrm>
        </p:spPr>
        <p:txBody>
          <a:bodyPr>
            <a:normAutofit fontScale="90000"/>
          </a:bodyPr>
          <a:lstStyle/>
          <a:p>
            <a:r>
              <a:rPr lang="en-US" err="1"/>
              <a:t>SpEd</a:t>
            </a:r>
            <a:r>
              <a:rPr lang="en-US"/>
              <a:t>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95496-9B04-4963-9D15-207CAAC1E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50"/>
          <a:stretch/>
        </p:blipFill>
        <p:spPr>
          <a:xfrm>
            <a:off x="1069522" y="3126002"/>
            <a:ext cx="6621780" cy="3731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D23026-8AD1-407D-A61A-770B314DE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785" y="119345"/>
            <a:ext cx="5790629" cy="34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76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B4DF1-0679-4406-AA9F-25FD8F104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29" y="115147"/>
            <a:ext cx="8213408" cy="6427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242EAA-2891-4B63-AA07-3111973D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33" y="115147"/>
            <a:ext cx="2722227" cy="646928"/>
          </a:xfrm>
        </p:spPr>
        <p:txBody>
          <a:bodyPr>
            <a:normAutofit fontScale="90000"/>
          </a:bodyPr>
          <a:lstStyle/>
          <a:p>
            <a:r>
              <a:rPr lang="en-US"/>
              <a:t>Medical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C728FC-B97A-4773-8CDA-C53E5F2B9A90}"/>
              </a:ext>
            </a:extLst>
          </p:cNvPr>
          <p:cNvSpPr/>
          <p:nvPr/>
        </p:nvSpPr>
        <p:spPr>
          <a:xfrm>
            <a:off x="7652656" y="3596097"/>
            <a:ext cx="764722" cy="167639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138721-C690-490F-B752-6729281D2E34}"/>
              </a:ext>
            </a:extLst>
          </p:cNvPr>
          <p:cNvSpPr/>
          <p:nvPr/>
        </p:nvSpPr>
        <p:spPr>
          <a:xfrm>
            <a:off x="7862565" y="6222276"/>
            <a:ext cx="604157" cy="25381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5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0931-838D-4543-B272-931DF226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33" y="214207"/>
            <a:ext cx="3675313" cy="646928"/>
          </a:xfrm>
        </p:spPr>
        <p:txBody>
          <a:bodyPr>
            <a:normAutofit fontScale="90000"/>
          </a:bodyPr>
          <a:lstStyle/>
          <a:p>
            <a:r>
              <a:rPr lang="en-US"/>
              <a:t>Transportation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53580-BE07-46B4-8E8C-75904539D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492"/>
          <a:stretch/>
        </p:blipFill>
        <p:spPr>
          <a:xfrm>
            <a:off x="0" y="1589456"/>
            <a:ext cx="9099713" cy="4500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173EB-BB7B-40E6-A43C-658E59040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98" t="80000" r="2678"/>
          <a:stretch/>
        </p:blipFill>
        <p:spPr>
          <a:xfrm>
            <a:off x="6435968" y="147858"/>
            <a:ext cx="2224455" cy="1240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803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70471F-9FEB-458B-847F-D84FBCCFC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7" t="5431" r="14728" b="3345"/>
          <a:stretch/>
        </p:blipFill>
        <p:spPr>
          <a:xfrm>
            <a:off x="1" y="0"/>
            <a:ext cx="3601888" cy="3481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8B6B48-FB44-4188-91B3-1E64C191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521" y="214207"/>
            <a:ext cx="3577844" cy="646928"/>
          </a:xfrm>
        </p:spPr>
        <p:txBody>
          <a:bodyPr>
            <a:normAutofit fontScale="90000"/>
          </a:bodyPr>
          <a:lstStyle/>
          <a:p>
            <a:r>
              <a:rPr lang="en-US"/>
              <a:t>Spending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70D-75B5-43AC-A678-B0CD8D999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" t="326" r="1089" b="1626"/>
          <a:stretch/>
        </p:blipFill>
        <p:spPr>
          <a:xfrm>
            <a:off x="3482721" y="874198"/>
            <a:ext cx="5661279" cy="3873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E1D14-DC48-428A-8BC7-B823F7FB4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" y="3687987"/>
            <a:ext cx="3668417" cy="3081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119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5AD80-3852-4918-9DEA-DF2C21D4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339C1-9242-4E6F-8893-F5F1DDB97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00" y="0"/>
            <a:ext cx="8046913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FC4219-70BD-43AF-AA7F-463492E8646D}"/>
              </a:ext>
            </a:extLst>
          </p:cNvPr>
          <p:cNvSpPr/>
          <p:nvPr/>
        </p:nvSpPr>
        <p:spPr>
          <a:xfrm>
            <a:off x="7824651" y="1299754"/>
            <a:ext cx="489857" cy="372291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16094E-509D-444E-9D73-238463061FF0}"/>
              </a:ext>
            </a:extLst>
          </p:cNvPr>
          <p:cNvSpPr/>
          <p:nvPr/>
        </p:nvSpPr>
        <p:spPr>
          <a:xfrm>
            <a:off x="7824650" y="2553789"/>
            <a:ext cx="489857" cy="178525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F9CB0B-FEA0-4982-8985-DE21E88A1A26}"/>
              </a:ext>
            </a:extLst>
          </p:cNvPr>
          <p:cNvSpPr/>
          <p:nvPr/>
        </p:nvSpPr>
        <p:spPr>
          <a:xfrm>
            <a:off x="7824649" y="3794758"/>
            <a:ext cx="489857" cy="33092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7BABA0-4E11-4EFA-9369-4C03C55B6878}"/>
              </a:ext>
            </a:extLst>
          </p:cNvPr>
          <p:cNvSpPr/>
          <p:nvPr/>
        </p:nvSpPr>
        <p:spPr>
          <a:xfrm>
            <a:off x="7824648" y="4225834"/>
            <a:ext cx="489857" cy="178525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91543A-50FA-4AE8-B66A-6AA5898B258E}"/>
              </a:ext>
            </a:extLst>
          </p:cNvPr>
          <p:cNvSpPr/>
          <p:nvPr/>
        </p:nvSpPr>
        <p:spPr>
          <a:xfrm>
            <a:off x="7818113" y="4527369"/>
            <a:ext cx="489857" cy="178525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79B8B7-C6FF-48E5-B46F-366D65F375B3}"/>
              </a:ext>
            </a:extLst>
          </p:cNvPr>
          <p:cNvSpPr/>
          <p:nvPr/>
        </p:nvSpPr>
        <p:spPr>
          <a:xfrm>
            <a:off x="7818112" y="5920742"/>
            <a:ext cx="489857" cy="33092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BF7C2-A93C-4C7A-8615-03B697A4CEAD}"/>
              </a:ext>
            </a:extLst>
          </p:cNvPr>
          <p:cNvSpPr/>
          <p:nvPr/>
        </p:nvSpPr>
        <p:spPr>
          <a:xfrm>
            <a:off x="7818111" y="5440682"/>
            <a:ext cx="489857" cy="178525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3FC03D-53C6-407F-B480-F2A83B401B29}"/>
              </a:ext>
            </a:extLst>
          </p:cNvPr>
          <p:cNvSpPr/>
          <p:nvPr/>
        </p:nvSpPr>
        <p:spPr>
          <a:xfrm>
            <a:off x="7818111" y="5654584"/>
            <a:ext cx="489857" cy="243295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2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ight ladder against dull ladders">
            <a:extLst>
              <a:ext uri="{FF2B5EF4-FFF2-40B4-BE49-F238E27FC236}">
                <a16:creationId xmlns:a16="http://schemas.microsoft.com/office/drawing/2014/main" id="{02AABA35-0D36-424B-9ED3-19EFBBC08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98" r="6202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758BF-F7A7-4A37-A191-187D30A2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tx1"/>
                </a:solidFill>
              </a:rPr>
              <a:t>Revenue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B5292-12D6-464D-8D09-97CC35D5D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485" y="4872922"/>
            <a:ext cx="301751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053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FD772-8BC3-46E1-A018-E107FB7B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Capital Projects Reserve Fund (32)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57E11-46B1-48EC-9A7C-8310EF2A3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309168"/>
            <a:ext cx="8178799" cy="31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64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0B72-979C-4979-8164-C5653DB7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352" y="208688"/>
            <a:ext cx="2259874" cy="646928"/>
          </a:xfrm>
        </p:spPr>
        <p:txBody>
          <a:bodyPr>
            <a:normAutofit fontScale="90000"/>
          </a:bodyPr>
          <a:lstStyle/>
          <a:p>
            <a:r>
              <a:rPr lang="en-US"/>
              <a:t>Revenue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8FC15-50BD-4A7E-9B9D-5BB7BF56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632" y="855616"/>
            <a:ext cx="5681723" cy="3664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62EA6B-61B4-4DA5-A1F7-4D3516CF7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8" t="6020" r="10270" b="8184"/>
          <a:stretch/>
        </p:blipFill>
        <p:spPr>
          <a:xfrm>
            <a:off x="0" y="-1"/>
            <a:ext cx="3473632" cy="3030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68C7B6-B2C9-49CA-B037-355E4AC25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78" y="3657600"/>
            <a:ext cx="3938271" cy="3115410"/>
          </a:xfrm>
          <a:prstGeom prst="rect">
            <a:avLst/>
          </a:prstGeom>
          <a:ln w="6350">
            <a:solidFill>
              <a:srgbClr val="8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695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0D7E-E887-45A1-849E-8DC1A962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3" y="762846"/>
            <a:ext cx="2846324" cy="646928"/>
          </a:xfrm>
        </p:spPr>
        <p:txBody>
          <a:bodyPr>
            <a:normAutofit fontScale="90000"/>
          </a:bodyPr>
          <a:lstStyle/>
          <a:p>
            <a:r>
              <a:rPr lang="en-US"/>
              <a:t>Property Tax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F04BC-A09D-4AC9-AE74-F1EC7055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7" r="33461" b="23985"/>
          <a:stretch/>
        </p:blipFill>
        <p:spPr>
          <a:xfrm>
            <a:off x="1123405" y="4167051"/>
            <a:ext cx="6897189" cy="2586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9077E9-2F86-4CC0-A1D9-DAED0B04C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909" y="104503"/>
            <a:ext cx="6214716" cy="38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3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48A36-43D5-49F2-86BF-DE80CE073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73"/>
          <a:stretch/>
        </p:blipFill>
        <p:spPr>
          <a:xfrm>
            <a:off x="0" y="0"/>
            <a:ext cx="7662823" cy="3150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3CE1B1-956F-4D75-8AE3-B3ED0D4D7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0493"/>
            <a:ext cx="7367002" cy="3707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047718-2C55-433A-A0C3-2E2C7823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413" y="3105536"/>
            <a:ext cx="3786634" cy="646928"/>
          </a:xfrm>
        </p:spPr>
        <p:txBody>
          <a:bodyPr>
            <a:noAutofit/>
          </a:bodyPr>
          <a:lstStyle/>
          <a:p>
            <a:r>
              <a:rPr lang="en-US" sz="3200" err="1"/>
              <a:t>SpEd</a:t>
            </a:r>
            <a:r>
              <a:rPr lang="en-US" sz="3200"/>
              <a:t> Revenue (2019)</a:t>
            </a:r>
          </a:p>
        </p:txBody>
      </p:sp>
    </p:spTree>
    <p:extLst>
      <p:ext uri="{BB962C8B-B14F-4D97-AF65-F5344CB8AC3E}">
        <p14:creationId xmlns:p14="http://schemas.microsoft.com/office/powerpoint/2010/main" val="25675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B16E-6D45-4A8E-ABA7-1730C4AE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Earnings on Investments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27E02-0EC4-4F6B-9357-397C8DF13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4" y="942296"/>
            <a:ext cx="8285869" cy="54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7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D981-60E6-442D-AEDF-7871162A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263" y="5192344"/>
            <a:ext cx="2611700" cy="682439"/>
          </a:xfrm>
        </p:spPr>
        <p:txBody>
          <a:bodyPr>
            <a:normAutofit fontScale="90000"/>
          </a:bodyPr>
          <a:lstStyle/>
          <a:p>
            <a:r>
              <a:rPr lang="en-US"/>
              <a:t>Projections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26D8C-5840-4F5B-BBEE-4356250CC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57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26F81E-55A6-4BC2-BE76-03523A474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501" y="4382212"/>
            <a:ext cx="3281499" cy="2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24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795" cy="6869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8A2F84-5B88-424C-BFA3-0AFB4123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818" y="5199797"/>
            <a:ext cx="7076364" cy="789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Schedule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3F253-BE48-4438-8340-73443059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81" y="626940"/>
            <a:ext cx="6415582" cy="38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08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3644DC96-3E45-4FBE-921D-681A3166B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1" r="507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16164-5C26-4C95-B987-CF4D0686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87CD7-6BD1-41B0-B39E-A12E7A80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485" y="4872922"/>
            <a:ext cx="301751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hlinkClick r:id="rId3"/>
              </a:rPr>
              <a:t>BSSD’s Forecast 5 Website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201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94FAB-9AA2-478A-8A5E-5D8C6BD7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General Fund (10) Balance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91974-7804-4462-84D4-F51EE99F1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72" y="1675227"/>
            <a:ext cx="8160655" cy="43941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4299C4-09D1-4FC9-94AE-28C9DE099021}"/>
              </a:ext>
            </a:extLst>
          </p:cNvPr>
          <p:cNvSpPr/>
          <p:nvPr/>
        </p:nvSpPr>
        <p:spPr>
          <a:xfrm>
            <a:off x="7544644" y="5232410"/>
            <a:ext cx="1107683" cy="25685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4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955E3-776C-4BF9-8D2E-C1A73843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Café Fund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D6690-C433-4C8D-AB96-A497E9405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19" y="1388303"/>
            <a:ext cx="6418716" cy="27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6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65AED-0668-4170-ABFD-968A532E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833" y="640081"/>
            <a:ext cx="3854106" cy="30702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latin typeface="+mj-lt"/>
                <a:ea typeface="+mj-ea"/>
                <a:cs typeface="+mj-cs"/>
              </a:rPr>
              <a:t>Grants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183F3-CC44-4EF1-9FCB-496833138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9832" y="4157147"/>
            <a:ext cx="3854107" cy="206077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PCCD, GEER</a:t>
            </a:r>
          </a:p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ESSER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13D8DA-B72B-46FB-9E5D-656A0EB0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4580687" cy="6861717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63CDDC8E-3FD0-4545-A664-7661835B4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360688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D222029D-91DF-41AC-A349-DEE916340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875" y="1865365"/>
            <a:ext cx="3127248" cy="3127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25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FEE8-EE84-4D8C-8765-95D4B033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265" y="583484"/>
            <a:ext cx="6837470" cy="64692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GEER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C340F-C3E6-4441-8D4D-F7946D591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72" y="1897673"/>
            <a:ext cx="8743170" cy="25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A5E-8522-42F7-837D-E4E0EFBF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674" y="1086494"/>
            <a:ext cx="1933308" cy="1325563"/>
          </a:xfrm>
        </p:spPr>
        <p:txBody>
          <a:bodyPr/>
          <a:lstStyle/>
          <a:p>
            <a:r>
              <a:rPr lang="en-US"/>
              <a:t>PCCD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A53A3-C5A8-4572-ACAB-FB8805FCD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5" y="45208"/>
            <a:ext cx="6036843" cy="3673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6E3B3-8BCC-41CC-BF17-8EF21C36D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904" y="4035668"/>
            <a:ext cx="5992263" cy="267661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99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3B1B-83AF-469D-A759-D04BAAD4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142" y="220353"/>
            <a:ext cx="6837470" cy="64692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CARES ESSER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C90A0-186D-4140-8878-E2F810B2D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89" y="1349034"/>
            <a:ext cx="7824421" cy="49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6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F4E9B1B9E314B865B409ADCB2152C" ma:contentTypeVersion="10" ma:contentTypeDescription="Create a new document." ma:contentTypeScope="" ma:versionID="8a4a0269c9c0d27e3df30a2109481c60">
  <xsd:schema xmlns:xsd="http://www.w3.org/2001/XMLSchema" xmlns:xs="http://www.w3.org/2001/XMLSchema" xmlns:p="http://schemas.microsoft.com/office/2006/metadata/properties" xmlns:ns2="745599cb-4d5f-4ad4-98d3-6713ab194047" xmlns:ns3="25dcfb2b-90e5-482d-b4aa-d91d753066e7" targetNamespace="http://schemas.microsoft.com/office/2006/metadata/properties" ma:root="true" ma:fieldsID="ed0b1a237d5fef2d9fc7a699f8a0bc3f" ns2:_="" ns3:_="">
    <xsd:import namespace="745599cb-4d5f-4ad4-98d3-6713ab194047"/>
    <xsd:import namespace="25dcfb2b-90e5-482d-b4aa-d91d753066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599cb-4d5f-4ad4-98d3-6713ab1940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cfb2b-90e5-482d-b4aa-d91d753066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F40959-378C-452E-BAF5-B5429BBC13AD}">
  <ds:schemaRefs>
    <ds:schemaRef ds:uri="25dcfb2b-90e5-482d-b4aa-d91d753066e7"/>
    <ds:schemaRef ds:uri="745599cb-4d5f-4ad4-98d3-6713ab1940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FFE66B4-D574-40D5-B34F-949B56F31B74}">
  <ds:schemaRefs>
    <ds:schemaRef ds:uri="25dcfb2b-90e5-482d-b4aa-d91d753066e7"/>
    <ds:schemaRef ds:uri="745599cb-4d5f-4ad4-98d3-6713ab1940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DE7048-BF85-4E6A-BA20-D30AEF1525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94</Words>
  <Application>Microsoft Office PowerPoint</Application>
  <PresentationFormat>On-screen Show (4:3)</PresentationFormat>
  <Paragraphs>38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Finance Committee Meeting 21 04 19</vt:lpstr>
      <vt:lpstr>Funds Update</vt:lpstr>
      <vt:lpstr>Capital Projects Reserve Fund (32)</vt:lpstr>
      <vt:lpstr>General Fund (10) Balance</vt:lpstr>
      <vt:lpstr>Café Fund</vt:lpstr>
      <vt:lpstr>Grants</vt:lpstr>
      <vt:lpstr>GEER</vt:lpstr>
      <vt:lpstr>PCCD</vt:lpstr>
      <vt:lpstr>CARES ESSER I</vt:lpstr>
      <vt:lpstr>CRRSA ESSER II</vt:lpstr>
      <vt:lpstr>ARP   ESSER III</vt:lpstr>
      <vt:lpstr>FY21 Budget Update</vt:lpstr>
      <vt:lpstr>PowerPoint Presentation</vt:lpstr>
      <vt:lpstr>PowerPoint Presentation</vt:lpstr>
      <vt:lpstr>PowerPoint Presentation</vt:lpstr>
      <vt:lpstr>FY21 Forecast</vt:lpstr>
      <vt:lpstr>FY22 Budget</vt:lpstr>
      <vt:lpstr>Enrollment</vt:lpstr>
      <vt:lpstr>Personnel</vt:lpstr>
      <vt:lpstr>FY 22 Budget Snapshot</vt:lpstr>
      <vt:lpstr>Spending Challenges</vt:lpstr>
      <vt:lpstr>Charter School Tuition </vt:lpstr>
      <vt:lpstr>PSERS Contribution FY22:</vt:lpstr>
      <vt:lpstr>SpEd Budget</vt:lpstr>
      <vt:lpstr>Medical</vt:lpstr>
      <vt:lpstr>Transportation</vt:lpstr>
      <vt:lpstr>Spending</vt:lpstr>
      <vt:lpstr>PowerPoint Presentation</vt:lpstr>
      <vt:lpstr>Revenue Challenge</vt:lpstr>
      <vt:lpstr>Revenue</vt:lpstr>
      <vt:lpstr>Property Tax</vt:lpstr>
      <vt:lpstr>SpEd Revenue (2019)</vt:lpstr>
      <vt:lpstr>Earnings on Investments</vt:lpstr>
      <vt:lpstr>Projections</vt:lpstr>
      <vt:lpstr>Schedule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Kerr</dc:creator>
  <cp:lastModifiedBy>Richard Kerr</cp:lastModifiedBy>
  <cp:revision>1</cp:revision>
  <cp:lastPrinted>2021-04-19T15:34:13Z</cp:lastPrinted>
  <dcterms:created xsi:type="dcterms:W3CDTF">2021-04-15T16:01:35Z</dcterms:created>
  <dcterms:modified xsi:type="dcterms:W3CDTF">2021-04-19T21:23:52Z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0x01010041CF4E9B1B9E314B865B409ADCB2152C</vt:lpwstr>
  </property>
</Properties>
</file>