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310" r:id="rId7"/>
    <p:sldId id="311" r:id="rId8"/>
    <p:sldId id="312" r:id="rId9"/>
    <p:sldId id="313" r:id="rId10"/>
    <p:sldId id="307" r:id="rId11"/>
    <p:sldId id="267" r:id="rId12"/>
    <p:sldId id="317" r:id="rId13"/>
    <p:sldId id="266" r:id="rId14"/>
    <p:sldId id="268" r:id="rId15"/>
    <p:sldId id="309" r:id="rId16"/>
    <p:sldId id="315" r:id="rId17"/>
    <p:sldId id="305" r:id="rId18"/>
    <p:sldId id="263" r:id="rId19"/>
    <p:sldId id="308" r:id="rId20"/>
    <p:sldId id="320" r:id="rId21"/>
    <p:sldId id="265" r:id="rId22"/>
    <p:sldId id="303" r:id="rId23"/>
    <p:sldId id="314" r:id="rId24"/>
    <p:sldId id="316" r:id="rId25"/>
    <p:sldId id="318" r:id="rId26"/>
    <p:sldId id="319" r:id="rId27"/>
    <p:sldId id="306" r:id="rId2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2" autoAdjust="0"/>
  </p:normalViewPr>
  <p:slideViewPr>
    <p:cSldViewPr snapToGrid="0">
      <p:cViewPr varScale="1">
        <p:scale>
          <a:sx n="155" d="100"/>
          <a:sy n="155" d="100"/>
        </p:scale>
        <p:origin x="19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43" tIns="48322" rIns="96643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237871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2818755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929534" y="-1"/>
            <a:ext cx="270377" cy="6857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springsd.org/cms/lib/PA02207410/Centricity/domain/74/business/board_docs/200203-KPN-073379.00-Add%20Condition%20Spaces%20to%20District%20Office.pdf" TargetMode="External"/><Relationship Id="rId2" Type="http://schemas.openxmlformats.org/officeDocument/2006/relationships/hyperlink" Target="https://www.bigspringsd.org/cms/lib/PA02207410/Centricity/domain/74/business/board_docs/200203-SmartPanelPropos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gspringsd.org/cms/lib/PA02207410/Centricity/domain/74/business/board_docs/200203-KPN-PlanetariumInsulatio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nallyspeaking.blogspot.com/2012/10/essays-on-emergence-part-iii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92" b="94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&amp; Property </a:t>
            </a:r>
            <a:br>
              <a:rPr lang="en-US" sz="4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br>
              <a:rPr lang="en-US" sz="4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2020 02 03</a:t>
            </a: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2DE5F-1248-41D0-889E-69AE26A8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5" y="3081908"/>
            <a:ext cx="11241894" cy="3326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2065D-CD5B-4E27-915D-1A598961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42" y="449134"/>
            <a:ext cx="2947482" cy="2604785"/>
          </a:xfrm>
        </p:spPr>
        <p:txBody>
          <a:bodyPr/>
          <a:lstStyle/>
          <a:p>
            <a:r>
              <a:rPr lang="en-US" dirty="0"/>
              <a:t>DAO Fix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Planetarium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14F6B-8834-416D-9F7E-64951BF6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63" y="0"/>
            <a:ext cx="3847310" cy="381956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C22420-B172-461D-B2ED-E674C6E21F04}"/>
              </a:ext>
            </a:extLst>
          </p:cNvPr>
          <p:cNvSpPr/>
          <p:nvPr/>
        </p:nvSpPr>
        <p:spPr>
          <a:xfrm>
            <a:off x="8129530" y="2006352"/>
            <a:ext cx="1342944" cy="1372717"/>
          </a:xfrm>
          <a:prstGeom prst="roundRect">
            <a:avLst/>
          </a:prstGeom>
          <a:solidFill>
            <a:schemeClr val="bg1">
              <a:lumMod val="95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763D-FAC5-469C-8A0F-2291CE95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Commons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LED 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BDD48-A933-46B9-81D0-09F05E50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10" y="733958"/>
            <a:ext cx="8210637" cy="5380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12307-4878-4D21-AAA0-80AF39093F28}"/>
              </a:ext>
            </a:extLst>
          </p:cNvPr>
          <p:cNvSpPr txBox="1"/>
          <p:nvPr/>
        </p:nvSpPr>
        <p:spPr>
          <a:xfrm>
            <a:off x="10661048" y="6275747"/>
            <a:ext cx="1126399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$ 47,261.27</a:t>
            </a:r>
          </a:p>
        </p:txBody>
      </p:sp>
    </p:spTree>
    <p:extLst>
      <p:ext uri="{BB962C8B-B14F-4D97-AF65-F5344CB8AC3E}">
        <p14:creationId xmlns:p14="http://schemas.microsoft.com/office/powerpoint/2010/main" val="48015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6168-A88A-4713-B378-6ABF475B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0" y="1241824"/>
            <a:ext cx="2818755" cy="4601183"/>
          </a:xfrm>
        </p:spPr>
        <p:txBody>
          <a:bodyPr/>
          <a:lstStyle/>
          <a:p>
            <a:r>
              <a:rPr lang="en-US" dirty="0"/>
              <a:t>Tech / Warehouse</a:t>
            </a:r>
            <a:br>
              <a:rPr lang="en-US" dirty="0"/>
            </a:br>
            <a:r>
              <a:rPr lang="en-US" dirty="0"/>
              <a:t>Reno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5C60C-69DF-4B2F-B441-121CC721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61" y="265471"/>
            <a:ext cx="9071462" cy="2765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34EC7-A7DD-4791-B4F6-A2A9E28D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859" y="3542416"/>
            <a:ext cx="9071463" cy="2678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71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ED4F-4D51-4110-A461-5EE4E2E2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 a Motion to Approve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EE90-6A4D-4670-BBAF-88C2D9F4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Make a motion to approve the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Visual Sound Proposal</a:t>
            </a:r>
            <a:r>
              <a:rPr lang="en-US" dirty="0"/>
              <a:t> of Jan 31, 2020 at a cost of $5,968.32 per panel; 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KPN Job# 073379.0</a:t>
            </a:r>
            <a:r>
              <a:rPr lang="en-US" dirty="0"/>
              <a:t>  to add conditioned space to DAO lower level (incl air balance option) at a cost of $127,600; 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4"/>
              </a:rPr>
              <a:t>KPN  Job# 073379.01</a:t>
            </a:r>
            <a:r>
              <a:rPr lang="en-US" dirty="0"/>
              <a:t> to Insulate the DAO Planetarium at a cost of $7885.60; 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authorize the administration to sign the appropriate contract documents.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2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395-85A9-470A-A21D-552F5B8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71016"/>
            <a:ext cx="7315200" cy="325526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Funds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Update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BD9F80D-8744-46BA-8665-E0A4D4932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1002" y="1955800"/>
            <a:ext cx="3673503" cy="3352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FA28D-4E44-4E39-BB6F-F21A5B7C5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F778-8FE0-44CD-AA23-63248E31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Projects </a:t>
            </a:r>
            <a:br>
              <a:rPr lang="en-US" dirty="0"/>
            </a:br>
            <a:r>
              <a:rPr lang="en-US" dirty="0"/>
              <a:t>Fund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AFB98-A3E5-4C9E-B25B-482217F0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631" y="128141"/>
            <a:ext cx="6827557" cy="65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5BB5-8130-4909-A277-40962CD9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</a:t>
            </a:r>
            <a:br>
              <a:rPr lang="en-US" dirty="0"/>
            </a:br>
            <a:r>
              <a:rPr lang="en-US" dirty="0"/>
              <a:t>Capital Projects</a:t>
            </a:r>
            <a:br>
              <a:rPr lang="en-US" dirty="0"/>
            </a:br>
            <a:r>
              <a:rPr lang="en-US" dirty="0"/>
              <a:t>Reserve</a:t>
            </a:r>
            <a:br>
              <a:rPr lang="en-US" dirty="0"/>
            </a:br>
            <a:r>
              <a:rPr lang="en-US" dirty="0"/>
              <a:t>Projects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652CF9-11DD-43B1-B7FB-667FAF332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321" y="178656"/>
            <a:ext cx="7122113" cy="65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26CE-011F-4DF6-8738-C69E76AD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</a:t>
            </a:r>
            <a:br>
              <a:rPr lang="en-US" dirty="0"/>
            </a:br>
            <a:r>
              <a:rPr lang="en-US" dirty="0"/>
              <a:t>Projects</a:t>
            </a:r>
            <a:br>
              <a:rPr lang="en-US" dirty="0"/>
            </a:br>
            <a:r>
              <a:rPr lang="en-US" dirty="0"/>
              <a:t>Reserve</a:t>
            </a:r>
            <a:br>
              <a:rPr lang="en-US" dirty="0"/>
            </a:br>
            <a:r>
              <a:rPr lang="en-US" dirty="0"/>
              <a:t>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11916A-92F8-4463-ADBF-9BC8E243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894" y="506918"/>
            <a:ext cx="8458108" cy="58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023F-5E2E-4C27-A9F0-36C4E315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 &amp; MR Bond Fund</a:t>
            </a:r>
            <a:br>
              <a:rPr lang="en-US" dirty="0"/>
            </a:br>
            <a:r>
              <a:rPr lang="en-US" dirty="0"/>
              <a:t>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07C1-A148-4F29-B154-BAB52ABE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42" y="615837"/>
            <a:ext cx="8673540" cy="56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4E6-84E3-44AB-A80B-40CE3BEA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Budget 21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0DA1C-4890-4D86-972D-E2F50C5B0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7E91FC2-C15D-48E1-88D3-0BB2C576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9" y="1925049"/>
            <a:ext cx="2770695" cy="26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85EE-A16B-4A13-9D5F-B415AD71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Summer 2020</a:t>
            </a:r>
            <a:br>
              <a:rPr lang="en-US" sz="4400" dirty="0"/>
            </a:br>
            <a:r>
              <a:rPr lang="en-US" sz="4400" dirty="0"/>
              <a:t>Project Estimates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9CC1A4-291B-49EA-B446-447096135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1818" y="0"/>
            <a:ext cx="51338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09B10D-7B72-4DEC-B65B-474B2BEAF8BA}"/>
              </a:ext>
            </a:extLst>
          </p:cNvPr>
          <p:cNvSpPr txBox="1"/>
          <p:nvPr/>
        </p:nvSpPr>
        <p:spPr>
          <a:xfrm rot="20643898">
            <a:off x="667471" y="5493025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Change to Item L</a:t>
            </a:r>
          </a:p>
          <a:p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 Board Agenda:</a:t>
            </a:r>
          </a:p>
        </p:txBody>
      </p:sp>
    </p:spTree>
    <p:extLst>
      <p:ext uri="{BB962C8B-B14F-4D97-AF65-F5344CB8AC3E}">
        <p14:creationId xmlns:p14="http://schemas.microsoft.com/office/powerpoint/2010/main" val="313862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5661-EBE7-43DF-A1A2-812C0D51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Assessed Value -</a:t>
            </a:r>
            <a:br>
              <a:rPr lang="en-US" dirty="0"/>
            </a:br>
            <a:r>
              <a:rPr lang="en-US" dirty="0"/>
              <a:t>January Update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3DD99-8472-48DD-9A24-904D187C5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86" y="348465"/>
            <a:ext cx="9158213" cy="616106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3A67CD-9703-4ED3-B4BA-1F2B96731CB7}"/>
              </a:ext>
            </a:extLst>
          </p:cNvPr>
          <p:cNvSpPr/>
          <p:nvPr/>
        </p:nvSpPr>
        <p:spPr>
          <a:xfrm>
            <a:off x="5245100" y="1491464"/>
            <a:ext cx="1409700" cy="9850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DE98-DF57-4882-B087-5F33E3CF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21 Projection:</a:t>
            </a:r>
            <a:br>
              <a:rPr lang="en-US" dirty="0"/>
            </a:br>
            <a:r>
              <a:rPr lang="en-US" dirty="0"/>
              <a:t>January Update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8497B2-1C83-4814-9391-9F6DB659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162" y="443819"/>
            <a:ext cx="9732312" cy="59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72B6-3495-4BE5-8B4F-6EEBD1F4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21</a:t>
            </a:r>
            <a:br>
              <a:rPr lang="en-US" dirty="0"/>
            </a:br>
            <a:r>
              <a:rPr lang="en-US" dirty="0"/>
              <a:t>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2ADC-EEB1-4A28-9D4D-4C49E310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8FD0B-1FCC-4091-9163-874ED3DF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78" y="-4572"/>
            <a:ext cx="845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6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8A6E-4B75-4C8A-9B2D-DCAA4F2A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728533"/>
            <a:ext cx="2818755" cy="2001732"/>
          </a:xfrm>
        </p:spPr>
        <p:txBody>
          <a:bodyPr>
            <a:normAutofit fontScale="90000"/>
          </a:bodyPr>
          <a:lstStyle/>
          <a:p>
            <a:r>
              <a:rPr lang="en-US" dirty="0"/>
              <a:t>FY 21</a:t>
            </a:r>
            <a:br>
              <a:rPr lang="en-US" dirty="0"/>
            </a:br>
            <a:r>
              <a:rPr lang="en-US" dirty="0"/>
              <a:t>Functions</a:t>
            </a:r>
            <a:r>
              <a:rPr lang="en-US"/>
              <a:t>, Objects &amp; Revenues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6908E-E5CB-4148-9D10-925126D0A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864" y="0"/>
            <a:ext cx="5495716" cy="4600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F9010-C832-469F-B041-6578224D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0"/>
            <a:ext cx="5651500" cy="4647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65971-E346-4B49-9530-1B1CD28C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34" y="3801986"/>
            <a:ext cx="3835400" cy="30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4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46564-D235-48EA-A02D-F7DACB9E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8D2BD-4766-4C7F-A081-EE29B00C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90033">
              <a:alpha val="66000"/>
            </a:srgbClr>
          </a:solidFill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21486-C758-4584-AD55-CFEF41314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395-85A9-470A-A21D-552F5B8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2362061"/>
            <a:ext cx="2798379" cy="1503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Smart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Panel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FA28D-4E44-4E39-BB6F-F21A5B7C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254" y="1174173"/>
            <a:ext cx="7315200" cy="5049982"/>
          </a:xfrm>
        </p:spPr>
        <p:txBody>
          <a:bodyPr>
            <a:normAutofit/>
          </a:bodyPr>
          <a:lstStyle/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Fifteen years ago the district first partnered with Smart for installation of display touch panels 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Two years ago we upgraded to 86” Smart Interactive TVs at Newville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Last summer we upgraded to 86” Smart Interactive TVs at Mount Rock/Oak Flat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Elementary teachers have strongly expressed their approval of the technology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The district has a repository of lesson plans developed in Smart Notebook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395-85A9-470A-A21D-552F5B8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2362061"/>
            <a:ext cx="2798379" cy="15033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MS &amp; HS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Panel RFP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FA28D-4E44-4E39-BB6F-F21A5B7C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254" y="1174173"/>
            <a:ext cx="7315200" cy="5049982"/>
          </a:xfrm>
        </p:spPr>
        <p:txBody>
          <a:bodyPr>
            <a:normAutofit/>
          </a:bodyPr>
          <a:lstStyle/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RFP released December 20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Presentations on January 23 by Smart, Promethean, ViewSonic, NEC 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Proposals received January 31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Vendors scored on: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Meeting the general specifications outlined in the RFP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Demonstrated ability of the vendor to provide products and services in the timeline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Product Pricing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Adequacy and completeness of the plan offered for the scope of services requested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6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395-85A9-470A-A21D-552F5B8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2362061"/>
            <a:ext cx="2798379" cy="15033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Why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SMART?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FA28D-4E44-4E39-BB6F-F21A5B7C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254" y="1174173"/>
            <a:ext cx="7315200" cy="5049982"/>
          </a:xfrm>
        </p:spPr>
        <p:txBody>
          <a:bodyPr>
            <a:normAutofit lnSpcReduction="10000"/>
          </a:bodyPr>
          <a:lstStyle/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Consistency across the district 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One platform to support and create professional development training materials,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Teachers and students learn to use one device K-12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Simple and familiar interface 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Demonstrated ability to deliver on all capabilities as outlined in the RFP</a:t>
            </a:r>
          </a:p>
          <a:p>
            <a:pPr lvl="1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Meets all specifications as outlined in the RFP</a:t>
            </a:r>
          </a:p>
          <a:p>
            <a:pPr lvl="2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Best-in-class “real” multi-user collaboration experience and tool differentiation</a:t>
            </a:r>
          </a:p>
          <a:p>
            <a:pPr lvl="2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Only product that supports writing, erasing, moving objects at the same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8929-7F2D-4279-A161-0545A14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2" y="165100"/>
            <a:ext cx="2985867" cy="2146585"/>
          </a:xfrm>
        </p:spPr>
        <p:txBody>
          <a:bodyPr>
            <a:noAutofit/>
          </a:bodyPr>
          <a:lstStyle/>
          <a:p>
            <a:r>
              <a:rPr lang="en-US" sz="4000" dirty="0"/>
              <a:t>Interactive Panel Project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DF35E-C79D-4367-84E3-B16B1366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8" y="2493359"/>
            <a:ext cx="3809567" cy="4199541"/>
          </a:xfrm>
          <a:prstGeom prst="rect">
            <a:avLst/>
          </a:prstGeom>
          <a:solidFill>
            <a:srgbClr val="FFFF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94A75-4D50-4AA9-878D-403B9129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31" y="594360"/>
            <a:ext cx="762385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08D5-9914-49D3-8AA3-98D55043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1" y="-33391"/>
            <a:ext cx="2818755" cy="2088222"/>
          </a:xfrm>
        </p:spPr>
        <p:txBody>
          <a:bodyPr/>
          <a:lstStyle/>
          <a:p>
            <a:r>
              <a:rPr lang="en-US" dirty="0"/>
              <a:t>KPN Proposal:</a:t>
            </a:r>
            <a:br>
              <a:rPr lang="en-US" dirty="0"/>
            </a:br>
            <a:r>
              <a:rPr lang="en-US" dirty="0"/>
              <a:t>Panel</a:t>
            </a:r>
            <a:br>
              <a:rPr lang="en-US" dirty="0"/>
            </a:br>
            <a:r>
              <a:rPr lang="en-US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61C4A-FE6E-4A53-AF10-F231D753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E5325-64F1-4561-B1EE-4922ED3C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07" y="758859"/>
            <a:ext cx="9718091" cy="5996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63595-F5B6-4A54-8703-E8AA1C7AAE66}"/>
              </a:ext>
            </a:extLst>
          </p:cNvPr>
          <p:cNvSpPr txBox="1"/>
          <p:nvPr/>
        </p:nvSpPr>
        <p:spPr>
          <a:xfrm>
            <a:off x="8979094" y="6245553"/>
            <a:ext cx="151515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cost per panel</a:t>
            </a:r>
          </a:p>
        </p:txBody>
      </p:sp>
    </p:spTree>
    <p:extLst>
      <p:ext uri="{BB962C8B-B14F-4D97-AF65-F5344CB8AC3E}">
        <p14:creationId xmlns:p14="http://schemas.microsoft.com/office/powerpoint/2010/main" val="261877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371B-5F03-496F-9C1A-3FAE8519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89" y="831315"/>
            <a:ext cx="2947482" cy="1989163"/>
          </a:xfrm>
        </p:spPr>
        <p:txBody>
          <a:bodyPr>
            <a:normAutofit fontScale="90000"/>
          </a:bodyPr>
          <a:lstStyle/>
          <a:p>
            <a:r>
              <a:rPr lang="en-US" dirty="0"/>
              <a:t>DAO Fix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A790F-8762-4F93-979A-FBDB6763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473"/>
            <a:ext cx="6292396" cy="3281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76C55-5BE7-434B-980E-1F81CD8B9A1C}"/>
              </a:ext>
            </a:extLst>
          </p:cNvPr>
          <p:cNvSpPr txBox="1"/>
          <p:nvPr/>
        </p:nvSpPr>
        <p:spPr>
          <a:xfrm>
            <a:off x="796964" y="3651793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10,724 SF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0FEF-C11B-41A1-8BA5-B062395E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21" y="0"/>
            <a:ext cx="8544340" cy="50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8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1C57-AC9C-49DB-A97D-9C0F2A46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C6F5A-7239-44FC-B919-30FE2237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196"/>
            <a:ext cx="12192000" cy="49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832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7BB97-A62F-4534-888F-505637578A57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62D4C9-FB7C-42A5-9239-CABAB8011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5ACEB-CF5E-44CD-BB7E-D39F90AC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Gill Sans MT</vt:lpstr>
      <vt:lpstr>Ink Free</vt:lpstr>
      <vt:lpstr>Wingdings 2</vt:lpstr>
      <vt:lpstr>Frame</vt:lpstr>
      <vt:lpstr>Building &amp; Property  Committee Meeting</vt:lpstr>
      <vt:lpstr>Summer 2020 Project Estimates</vt:lpstr>
      <vt:lpstr>Smart Panel History</vt:lpstr>
      <vt:lpstr> MS &amp; HS Panel RFP</vt:lpstr>
      <vt:lpstr> Why  SMART?</vt:lpstr>
      <vt:lpstr>Interactive Panel Project Costs</vt:lpstr>
      <vt:lpstr>KPN Proposal: Panel Installation</vt:lpstr>
      <vt:lpstr>DAO Fix  Basement  </vt:lpstr>
      <vt:lpstr>PowerPoint Presentation</vt:lpstr>
      <vt:lpstr>DAO Fix  Planetarium</vt:lpstr>
      <vt:lpstr>HS Commons  LED Lighting</vt:lpstr>
      <vt:lpstr>Tech / Warehouse Reno </vt:lpstr>
      <vt:lpstr>Recommend a Motion to Approve</vt:lpstr>
      <vt:lpstr>Funds  Update</vt:lpstr>
      <vt:lpstr>Capital Projects  Fund</vt:lpstr>
      <vt:lpstr>Close Capital Projects Reserve Projects </vt:lpstr>
      <vt:lpstr>Capital Projects Reserve Fund</vt:lpstr>
      <vt:lpstr>NV &amp; MR Bond Fund Balance</vt:lpstr>
      <vt:lpstr>Budget 21 Update</vt:lpstr>
      <vt:lpstr>Assessed Value - January Update</vt:lpstr>
      <vt:lpstr>FY 21 Projection: January Update</vt:lpstr>
      <vt:lpstr>FY 21 Expenditures</vt:lpstr>
      <vt:lpstr>FY 21 Functions, Objects &amp; Revenues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2020-01-30T15:50:50Z</dcterms:created>
  <dcterms:modified xsi:type="dcterms:W3CDTF">2020-02-03T21:50:46Z</dcterms:modified>
</cp:coreProperties>
</file>