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64" r:id="rId4"/>
    <p:sldMasterId id="2147483876" r:id="rId5"/>
  </p:sldMasterIdLst>
  <p:notesMasterIdLst>
    <p:notesMasterId r:id="rId26"/>
  </p:notesMasterIdLst>
  <p:handoutMasterIdLst>
    <p:handoutMasterId r:id="rId27"/>
  </p:handoutMasterIdLst>
  <p:sldIdLst>
    <p:sldId id="256" r:id="rId6"/>
    <p:sldId id="305" r:id="rId7"/>
    <p:sldId id="264" r:id="rId8"/>
    <p:sldId id="263" r:id="rId9"/>
    <p:sldId id="265" r:id="rId10"/>
    <p:sldId id="269" r:id="rId11"/>
    <p:sldId id="283" r:id="rId12"/>
    <p:sldId id="294" r:id="rId13"/>
    <p:sldId id="297" r:id="rId14"/>
    <p:sldId id="304" r:id="rId15"/>
    <p:sldId id="298" r:id="rId16"/>
    <p:sldId id="299" r:id="rId17"/>
    <p:sldId id="291" r:id="rId18"/>
    <p:sldId id="266" r:id="rId19"/>
    <p:sldId id="267" r:id="rId20"/>
    <p:sldId id="268" r:id="rId21"/>
    <p:sldId id="303" r:id="rId22"/>
    <p:sldId id="300" r:id="rId23"/>
    <p:sldId id="301" r:id="rId24"/>
    <p:sldId id="261" r:id="rId25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12" autoAdjust="0"/>
  </p:normalViewPr>
  <p:slideViewPr>
    <p:cSldViewPr snapToGrid="0">
      <p:cViewPr varScale="1">
        <p:scale>
          <a:sx n="155" d="100"/>
          <a:sy n="155" d="100"/>
        </p:scale>
        <p:origin x="16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3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09A7646-64A1-4BED-BA0B-77C27DE51A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6643" tIns="48322" rIns="96643" bIns="4832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ABEFC0-5AA8-4302-B8B2-9ACD77A2E1D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0" cy="481728"/>
          </a:xfrm>
          <a:prstGeom prst="rect">
            <a:avLst/>
          </a:prstGeom>
        </p:spPr>
        <p:txBody>
          <a:bodyPr vert="horz" lIns="96643" tIns="48322" rIns="96643" bIns="48322" rtlCol="0"/>
          <a:lstStyle>
            <a:lvl1pPr algn="r">
              <a:defRPr sz="1200"/>
            </a:lvl1pPr>
          </a:lstStyle>
          <a:p>
            <a:fld id="{6482F98B-3DC8-431B-BBBF-B7C2B94E730B}" type="datetimeFigureOut">
              <a:rPr lang="en-US" smtClean="0"/>
              <a:t>1/13/2020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6656EA-4150-44D1-821F-53CA0DBA1A3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6"/>
            <a:ext cx="3169920" cy="481727"/>
          </a:xfrm>
          <a:prstGeom prst="rect">
            <a:avLst/>
          </a:prstGeom>
        </p:spPr>
        <p:txBody>
          <a:bodyPr vert="horz" lIns="96643" tIns="48322" rIns="96643" bIns="4832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184F06-C917-4D16-B46F-633E54CA499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8" y="9119476"/>
            <a:ext cx="3169920" cy="481727"/>
          </a:xfrm>
          <a:prstGeom prst="rect">
            <a:avLst/>
          </a:prstGeom>
        </p:spPr>
        <p:txBody>
          <a:bodyPr vert="horz" lIns="96643" tIns="48322" rIns="96643" bIns="48322" rtlCol="0" anchor="b"/>
          <a:lstStyle>
            <a:lvl1pPr algn="r">
              <a:defRPr sz="1200"/>
            </a:lvl1pPr>
          </a:lstStyle>
          <a:p>
            <a:fld id="{1C1F4691-38BC-4357-BA2E-AC7731A10A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060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6643" tIns="48322" rIns="96643" bIns="4832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1728"/>
          </a:xfrm>
          <a:prstGeom prst="rect">
            <a:avLst/>
          </a:prstGeom>
        </p:spPr>
        <p:txBody>
          <a:bodyPr vert="horz" lIns="96643" tIns="48322" rIns="96643" bIns="48322" rtlCol="0"/>
          <a:lstStyle>
            <a:lvl1pPr algn="r">
              <a:defRPr sz="1200"/>
            </a:lvl1pPr>
          </a:lstStyle>
          <a:p>
            <a:fld id="{367300D2-6E0D-49B5-9AB1-C6683F5C846D}" type="datetimeFigureOut">
              <a:rPr lang="en-US" smtClean="0"/>
              <a:t>1/13/2020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3" tIns="48322" rIns="96643" bIns="4832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2"/>
          </a:xfrm>
          <a:prstGeom prst="rect">
            <a:avLst/>
          </a:prstGeom>
        </p:spPr>
        <p:txBody>
          <a:bodyPr vert="horz" lIns="96643" tIns="48322" rIns="96643" bIns="4832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6"/>
            <a:ext cx="3169920" cy="481727"/>
          </a:xfrm>
          <a:prstGeom prst="rect">
            <a:avLst/>
          </a:prstGeom>
        </p:spPr>
        <p:txBody>
          <a:bodyPr vert="horz" lIns="96643" tIns="48322" rIns="96643" bIns="4832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6"/>
            <a:ext cx="3169920" cy="481727"/>
          </a:xfrm>
          <a:prstGeom prst="rect">
            <a:avLst/>
          </a:prstGeom>
        </p:spPr>
        <p:txBody>
          <a:bodyPr vert="horz" lIns="96643" tIns="48322" rIns="96643" bIns="48322" rtlCol="0" anchor="b"/>
          <a:lstStyle>
            <a:lvl1pPr algn="r">
              <a:defRPr sz="1200"/>
            </a:lvl1pPr>
          </a:lstStyle>
          <a:p>
            <a:fld id="{F7025FD9-6782-4777-BD37-B8EEBEF1E4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810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25FD9-6782-4777-BD37-B8EEBEF1E49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835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84CC9-706B-40C7-A2BD-A6BF9ACE47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848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83211">
              <a:defRPr/>
            </a:pPr>
            <a:fld id="{72D84CC9-706B-40C7-A2BD-A6BF9ACE475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83211">
                <a:defRPr/>
              </a:pPr>
              <a:t>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70557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Needs:</a:t>
            </a:r>
          </a:p>
          <a:p>
            <a:r>
              <a:rPr lang="en-US" dirty="0"/>
              <a:t>Work space for 2 technicians </a:t>
            </a:r>
          </a:p>
          <a:p>
            <a:pPr defTabSz="966423">
              <a:defRPr/>
            </a:pPr>
            <a:r>
              <a:rPr lang="en-US" dirty="0"/>
              <a:t>Storage for spare parts and spare computers for every device model</a:t>
            </a:r>
          </a:p>
          <a:p>
            <a:pPr defTabSz="966423">
              <a:defRPr/>
            </a:pPr>
            <a:r>
              <a:rPr lang="en-US" dirty="0"/>
              <a:t>Staging area for device inventory during imaging projects</a:t>
            </a:r>
          </a:p>
          <a:p>
            <a:r>
              <a:rPr lang="en-US" dirty="0"/>
              <a:t>Device imaging area for 12 to 20 devices</a:t>
            </a:r>
          </a:p>
          <a:p>
            <a:r>
              <a:rPr lang="en-US" dirty="0"/>
              <a:t>Electronics graveyard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83211">
              <a:defRPr/>
            </a:pPr>
            <a:fld id="{72D84CC9-706B-40C7-A2BD-A6BF9ACE475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83211">
                <a:defRPr/>
              </a:pPr>
              <a:t>13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05777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25FD9-6782-4777-BD37-B8EEBEF1E49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790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660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9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192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44EDC-1479-40D3-BD63-9D24713FF5AF}" type="datetime1">
              <a:rPr lang="en-US" smtClean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516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275D9-FF43-4C04-9868-1D7BCC4202E3}" type="datetime1">
              <a:rPr lang="en-US" smtClean="0"/>
              <a:t>1/13/2020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225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1D65F-A4E2-4021-9D77-91DFFAA34C03}" type="datetime1">
              <a:rPr lang="en-US" smtClean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449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1864-83E6-49F9-8F15-6F4CD4D6B3CC}" type="datetime1">
              <a:rPr lang="en-US" smtClean="0"/>
              <a:t>1/13/2020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601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B669-A4D8-4C00-9B47-6171B805EB69}" type="datetime1">
              <a:rPr lang="en-US" smtClean="0"/>
              <a:t>1/13/2020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350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16AA-1E3E-452B-A97C-47AA86DA9652}" type="datetime1">
              <a:rPr lang="en-US" smtClean="0"/>
              <a:t>1/13/2020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299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EBE3-5306-4C59-90E0-31341A02819B}" type="datetime1">
              <a:rPr lang="en-US" smtClean="0"/>
              <a:t>1/13/2020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1087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CFA8A-10C3-4EE5-A72F-86D1A374665F}" type="datetime1">
              <a:rPr lang="en-US" smtClean="0"/>
              <a:t>1/13/2020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050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7945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6E9DCA48-77B7-46F5-9473-8440FA33813F}" type="datetime1">
              <a:rPr lang="en-US" smtClean="0"/>
              <a:t>1/13/2020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4373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0509-873A-468A-96D0-E7C6F729BDAF}" type="datetime1">
              <a:rPr lang="en-US" smtClean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8758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7766-B693-4E3A-8B9E-0FBF6927C2CF}" type="datetime1">
              <a:rPr lang="en-US" smtClean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178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62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1/13/2020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777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1/13/2020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66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1/13/2020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046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920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981" y="1852122"/>
            <a:ext cx="2458230" cy="200867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1/13/2020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7B0DF2F-DAFD-4616-9E25-0C28D75BF3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91805" y="1852122"/>
            <a:ext cx="2458230" cy="200867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36DA0F9-D851-437C-A45B-EC125A3D3DB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076629" y="1852122"/>
            <a:ext cx="2458230" cy="200867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F0BA98-3AB4-4D88-B1C2-6279BCACFA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87792" y="3971924"/>
            <a:ext cx="2477419" cy="803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D9DEF72B-B924-4A0D-8C83-3B370632C0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72616" y="3971925"/>
            <a:ext cx="2477419" cy="803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E9D30C54-E9E8-4300-8DA4-352DB3A71A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70240" y="3971924"/>
            <a:ext cx="2458230" cy="803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5080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1/13/2020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410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93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BA32CC4-08DE-4343-BCF4-308947BBA561}" type="datetime1">
              <a:rPr lang="en-US" smtClean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6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ingandlearning.ie/fundin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869841E-71E7-4F51-8E6F-5E8A5E375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Plans">
            <a:extLst>
              <a:ext uri="{FF2B5EF4-FFF2-40B4-BE49-F238E27FC236}">
                <a16:creationId xmlns:a16="http://schemas.microsoft.com/office/drawing/2014/main" id="{A3A2E0DA-DA21-447D-AD1F-3DB915DD05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210" y="-4572"/>
            <a:ext cx="12188932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94B067E-A161-4B29-A8FA-FEEB19449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6CA50C-1A88-4B3F-A34F-FE199F420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837" y="1968543"/>
            <a:ext cx="4376555" cy="1681058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Building &amp; Property </a:t>
            </a:r>
            <a:b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CC2D51-705E-403A-AC0E-9157DC551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4670246"/>
            <a:ext cx="3685070" cy="914400"/>
          </a:xfrm>
        </p:spPr>
        <p:txBody>
          <a:bodyPr>
            <a:normAutofit/>
          </a:bodyPr>
          <a:lstStyle/>
          <a:p>
            <a:r>
              <a:rPr lang="en-US" dirty="0"/>
              <a:t>2020 01 13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0C741F-0826-4AB6-A92E-AB4EB5021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45828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516F9-A4B5-4269-964B-17E14BCF6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684138"/>
            <a:ext cx="3276046" cy="5253228"/>
          </a:xfrm>
        </p:spPr>
        <p:txBody>
          <a:bodyPr/>
          <a:lstStyle/>
          <a:p>
            <a:r>
              <a:rPr lang="en-US" dirty="0"/>
              <a:t>Interactive Panel Install Options</a:t>
            </a:r>
            <a:br>
              <a:rPr lang="en-US" dirty="0"/>
            </a:br>
            <a:r>
              <a:rPr lang="en-US" sz="2000" dirty="0"/>
              <a:t>Pricing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BFBAD2-341E-451A-B320-D78C4008A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3F3407-B375-4343-8B04-E219FDD3A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0558" y="684138"/>
            <a:ext cx="7439435" cy="525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267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A8366-554A-46F0-BA33-FBDCCBFEB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Fiber </a:t>
            </a:r>
            <a:r>
              <a:rPr lang="en-US" dirty="0" err="1"/>
              <a:t>eRate</a:t>
            </a:r>
            <a:r>
              <a:rPr lang="en-US" dirty="0"/>
              <a:t>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FD91B-4E35-4A7D-80AD-04585C734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5" y="2638044"/>
            <a:ext cx="9471129" cy="3793578"/>
          </a:xfrm>
        </p:spPr>
        <p:txBody>
          <a:bodyPr>
            <a:normAutofit/>
          </a:bodyPr>
          <a:lstStyle/>
          <a:p>
            <a:r>
              <a:rPr lang="en-US" sz="2000" dirty="0"/>
              <a:t>470 Bid posted on E-Rate and district web sites</a:t>
            </a:r>
          </a:p>
          <a:p>
            <a:r>
              <a:rPr lang="en-US" sz="2000" dirty="0"/>
              <a:t>Obligatory newspaper ads published</a:t>
            </a:r>
          </a:p>
          <a:p>
            <a:r>
              <a:rPr lang="en-US" sz="2000" dirty="0"/>
              <a:t>Pre-bid meeting held January 8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One contractor attended – Celerity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Celerity contacted the district after the meeting and indicated they will submit a bid</a:t>
            </a:r>
          </a:p>
          <a:p>
            <a:r>
              <a:rPr lang="en-US" sz="2000" dirty="0"/>
              <a:t>Bids due no later than Feb 5, 1 PM </a:t>
            </a:r>
          </a:p>
          <a:p>
            <a:r>
              <a:rPr lang="en-US" sz="2000" dirty="0"/>
              <a:t>PP&amp;L Pole attachment agreement under negotiation</a:t>
            </a:r>
          </a:p>
          <a:p>
            <a:r>
              <a:rPr lang="en-US" sz="2000" dirty="0"/>
              <a:t>Next update March 2 Board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36E935-72E4-48C6-B0CC-A6EC93053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4065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A15F5-2CBE-4774-9CC9-7652F8DE6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Move</a:t>
            </a:r>
            <a:br>
              <a:rPr lang="en-US" dirty="0"/>
            </a:br>
            <a:r>
              <a:rPr lang="en-US" dirty="0"/>
              <a:t>Tech Dept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E9286-53FC-4E7D-B8FE-5A6C63B14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9841" y="864108"/>
            <a:ext cx="7315200" cy="5120640"/>
          </a:xfrm>
        </p:spPr>
        <p:txBody>
          <a:bodyPr>
            <a:normAutofit/>
          </a:bodyPr>
          <a:lstStyle/>
          <a:p>
            <a:r>
              <a:rPr lang="en-US" dirty="0"/>
              <a:t>Proposal to Restore MS 520 to educational space</a:t>
            </a:r>
          </a:p>
          <a:p>
            <a:r>
              <a:rPr lang="en-US" dirty="0"/>
              <a:t>Requires Tech Dept to move device storage, maintenance &amp; deployment prep area out of 520</a:t>
            </a:r>
          </a:p>
          <a:p>
            <a:r>
              <a:rPr lang="en-US" dirty="0"/>
              <a:t>Move to warehouse area (old golf room)</a:t>
            </a:r>
          </a:p>
          <a:p>
            <a:r>
              <a:rPr lang="en-US" dirty="0"/>
              <a:t>Space Requirements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/>
              <a:t>Workspace for 3 technicians </a:t>
            </a:r>
            <a:endParaRPr lang="en-US" sz="14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/>
              <a:t>Storage for spare parts and spare computers </a:t>
            </a:r>
            <a:endParaRPr lang="en-US" sz="14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/>
              <a:t>Staging area for device inventory during imaging projects</a:t>
            </a:r>
            <a:endParaRPr lang="en-US" sz="14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/>
              <a:t>Device imaging area for 12 to 20 devices</a:t>
            </a:r>
            <a:endParaRPr lang="en-US" sz="14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/>
              <a:t>Electronics graveyard </a:t>
            </a:r>
          </a:p>
          <a:p>
            <a:r>
              <a:rPr lang="en-US" dirty="0"/>
              <a:t>Estimated cost of $17,000 for walls, suspended ceiling plus flooring ($19,000 total)</a:t>
            </a:r>
          </a:p>
        </p:txBody>
      </p:sp>
    </p:spTree>
    <p:extLst>
      <p:ext uri="{BB962C8B-B14F-4D97-AF65-F5344CB8AC3E}">
        <p14:creationId xmlns:p14="http://schemas.microsoft.com/office/powerpoint/2010/main" val="3114963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3F69D-4162-48ED-923C-82E5644DE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6088" y="148196"/>
            <a:ext cx="7729728" cy="1188720"/>
          </a:xfrm>
        </p:spPr>
        <p:txBody>
          <a:bodyPr/>
          <a:lstStyle/>
          <a:p>
            <a:r>
              <a:rPr lang="en-US" dirty="0"/>
              <a:t>Tech Dept Move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BE5CBD0-4C07-45AD-9661-024DE6EB41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5400000">
            <a:off x="1002923" y="1737277"/>
            <a:ext cx="4926289" cy="47975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38AF5-43FF-4593-83B5-9C4FA3A0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C2B7A9-CB22-4488-97BE-AE72359536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327184" y="1672882"/>
            <a:ext cx="4926290" cy="492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738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2065D-CD5B-4E27-915D-1A598961D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DAO Fix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Planetarium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914F6B-8834-416D-9F7E-64951BF61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0" y="477227"/>
            <a:ext cx="6299200" cy="625377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C22420-B172-461D-B2ED-E674C6E21F04}"/>
              </a:ext>
            </a:extLst>
          </p:cNvPr>
          <p:cNvSpPr/>
          <p:nvPr/>
        </p:nvSpPr>
        <p:spPr>
          <a:xfrm>
            <a:off x="4381500" y="3608739"/>
            <a:ext cx="2794097" cy="2772034"/>
          </a:xfrm>
          <a:prstGeom prst="roundRect">
            <a:avLst/>
          </a:prstGeom>
          <a:solidFill>
            <a:schemeClr val="bg1">
              <a:lumMod val="95000"/>
              <a:alpha val="48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452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9371B-5F03-496F-9C1A-3FAE85196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302" y="1330060"/>
            <a:ext cx="2947482" cy="4601183"/>
          </a:xfrm>
        </p:spPr>
        <p:txBody>
          <a:bodyPr/>
          <a:lstStyle/>
          <a:p>
            <a:r>
              <a:rPr lang="en-US" dirty="0"/>
              <a:t>DAO Fix</a:t>
            </a:r>
            <a:br>
              <a:rPr lang="en-US" dirty="0"/>
            </a:br>
            <a:br>
              <a:rPr lang="en-US" dirty="0"/>
            </a:br>
            <a:r>
              <a:rPr lang="en-US" dirty="0"/>
              <a:t>Basement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5A790F-8762-4F93-979A-FBDB67636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673" y="1123837"/>
            <a:ext cx="8693150" cy="45337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3C84A2E-360D-4621-ADF3-A85178536D3D}"/>
              </a:ext>
            </a:extLst>
          </p:cNvPr>
          <p:cNvSpPr/>
          <p:nvPr/>
        </p:nvSpPr>
        <p:spPr>
          <a:xfrm>
            <a:off x="6883685" y="1541124"/>
            <a:ext cx="4839128" cy="1315092"/>
          </a:xfrm>
          <a:prstGeom prst="rect">
            <a:avLst/>
          </a:prstGeom>
          <a:solidFill>
            <a:schemeClr val="bg1">
              <a:lumMod val="85000"/>
              <a:alpha val="86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C0C0C0"/>
              </a:highlight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F27A0C5-DE79-44B1-8864-EDD584AA3E5D}"/>
              </a:ext>
            </a:extLst>
          </p:cNvPr>
          <p:cNvCxnSpPr/>
          <p:nvPr/>
        </p:nvCxnSpPr>
        <p:spPr>
          <a:xfrm>
            <a:off x="6883685" y="1541124"/>
            <a:ext cx="4839128" cy="13150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5170EA-847C-4AC7-8532-0F470A4A2BA7}"/>
              </a:ext>
            </a:extLst>
          </p:cNvPr>
          <p:cNvCxnSpPr>
            <a:cxnSpLocks/>
          </p:cNvCxnSpPr>
          <p:nvPr/>
        </p:nvCxnSpPr>
        <p:spPr>
          <a:xfrm flipV="1">
            <a:off x="6883685" y="1541124"/>
            <a:ext cx="4839128" cy="13150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9776C55-5BE7-434B-980E-1F81CD8B9A1C}"/>
              </a:ext>
            </a:extLst>
          </p:cNvPr>
          <p:cNvSpPr txBox="1"/>
          <p:nvPr/>
        </p:nvSpPr>
        <p:spPr>
          <a:xfrm>
            <a:off x="4113088" y="4072235"/>
            <a:ext cx="1085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10,724 SF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71D1C1-DFD2-4218-8688-C90162A591F9}"/>
              </a:ext>
            </a:extLst>
          </p:cNvPr>
          <p:cNvSpPr txBox="1"/>
          <p:nvPr/>
        </p:nvSpPr>
        <p:spPr>
          <a:xfrm>
            <a:off x="4941870" y="5657585"/>
            <a:ext cx="4625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Est for Planetarium &amp; Basement Fix = $130,000</a:t>
            </a:r>
          </a:p>
        </p:txBody>
      </p:sp>
    </p:spTree>
    <p:extLst>
      <p:ext uri="{BB962C8B-B14F-4D97-AF65-F5344CB8AC3E}">
        <p14:creationId xmlns:p14="http://schemas.microsoft.com/office/powerpoint/2010/main" val="3680784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4763D-FAC5-469C-8A0F-2291CE95B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HS Commons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LED Lighting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CBDD48-A933-46B9-81D0-09F05E50D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810" y="733958"/>
            <a:ext cx="8210637" cy="53809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F12307-4878-4D21-AAA0-80AF39093F28}"/>
              </a:ext>
            </a:extLst>
          </p:cNvPr>
          <p:cNvSpPr txBox="1"/>
          <p:nvPr/>
        </p:nvSpPr>
        <p:spPr>
          <a:xfrm>
            <a:off x="10661048" y="6275747"/>
            <a:ext cx="1126399" cy="33855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$ 47,261.27</a:t>
            </a:r>
          </a:p>
        </p:txBody>
      </p:sp>
    </p:spTree>
    <p:extLst>
      <p:ext uri="{BB962C8B-B14F-4D97-AF65-F5344CB8AC3E}">
        <p14:creationId xmlns:p14="http://schemas.microsoft.com/office/powerpoint/2010/main" val="480151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7A4E6-84E3-44AB-A80B-40CE3BEAC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Budget 21 Update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20DA1C-4890-4D86-972D-E2F50C5B0F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device&#10;&#10;Description automatically generated">
            <a:extLst>
              <a:ext uri="{FF2B5EF4-FFF2-40B4-BE49-F238E27FC236}">
                <a16:creationId xmlns:a16="http://schemas.microsoft.com/office/drawing/2014/main" id="{E7E91FC2-C15D-48E1-88D3-0BB2C5769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59" y="1925049"/>
            <a:ext cx="2770695" cy="269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59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3A42169-F406-4052-B1F6-EBE2ABF6A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630" y="519862"/>
            <a:ext cx="8636009" cy="55524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950864-B352-4020-8883-3567A7CBC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21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Assessed Value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6226BF6-3201-4BF5-B826-93B31731CF23}"/>
              </a:ext>
            </a:extLst>
          </p:cNvPr>
          <p:cNvSpPr/>
          <p:nvPr/>
        </p:nvSpPr>
        <p:spPr>
          <a:xfrm>
            <a:off x="6178286" y="740965"/>
            <a:ext cx="1155449" cy="1949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2B3DD7E-4239-404B-8ECE-3D520692DDB7}"/>
              </a:ext>
            </a:extLst>
          </p:cNvPr>
          <p:cNvSpPr/>
          <p:nvPr/>
        </p:nvSpPr>
        <p:spPr>
          <a:xfrm>
            <a:off x="6710876" y="1572710"/>
            <a:ext cx="717339" cy="239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9276C82-327E-4D7A-AD77-AB6DC5999E92}"/>
              </a:ext>
            </a:extLst>
          </p:cNvPr>
          <p:cNvSpPr/>
          <p:nvPr/>
        </p:nvSpPr>
        <p:spPr>
          <a:xfrm>
            <a:off x="6164125" y="2245527"/>
            <a:ext cx="1212860" cy="1949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14D384-450A-402E-B3D6-A5E118D585F8}"/>
              </a:ext>
            </a:extLst>
          </p:cNvPr>
          <p:cNvSpPr txBox="1"/>
          <p:nvPr/>
        </p:nvSpPr>
        <p:spPr>
          <a:xfrm>
            <a:off x="4490680" y="149465"/>
            <a:ext cx="2937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2019 Assessed Value = $1,752,507,100</a:t>
            </a:r>
          </a:p>
        </p:txBody>
      </p:sp>
    </p:spTree>
    <p:extLst>
      <p:ext uri="{BB962C8B-B14F-4D97-AF65-F5344CB8AC3E}">
        <p14:creationId xmlns:p14="http://schemas.microsoft.com/office/powerpoint/2010/main" val="2744865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3C7F1-9B09-4CD9-BDEB-A13D742F2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21</a:t>
            </a:r>
            <a:br>
              <a:rPr lang="en-US" dirty="0"/>
            </a:br>
            <a:br>
              <a:rPr lang="en-US" dirty="0"/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Projection Update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FBDF59-E68C-495F-A7EE-1DD877BBF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2642" y="1128408"/>
            <a:ext cx="8373814" cy="460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624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97395-85A9-470A-A21D-552F5B876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Funds Update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3EA25A-2C1F-4F5A-A834-079888163D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of 2020 01 13</a:t>
            </a:r>
          </a:p>
        </p:txBody>
      </p:sp>
      <p:pic>
        <p:nvPicPr>
          <p:cNvPr id="5" name="Picture 4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67AA8749-9CD6-4E99-997B-A3E8CDFCE4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6825" y="2402130"/>
            <a:ext cx="2354805" cy="235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807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74A7FC5-56F0-4FE3-8383-04EE92963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Working">
            <a:extLst>
              <a:ext uri="{FF2B5EF4-FFF2-40B4-BE49-F238E27FC236}">
                <a16:creationId xmlns:a16="http://schemas.microsoft.com/office/drawing/2014/main" id="{BC829010-59E7-4B6E-AE76-EEE7D0ED0D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E6BEBC3-6A99-4A53-9835-9875E0841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93299F-3E8A-4BF7-9C3D-B9F22CF94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2130552"/>
          </a:xfrm>
        </p:spPr>
        <p:txBody>
          <a:bodyPr>
            <a:normAutofit/>
          </a:bodyPr>
          <a:lstStyle/>
          <a:p>
            <a:r>
              <a:rPr lang="en-US" dirty="0"/>
              <a:t>Questions?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006911-EDB8-4CDF-AEAA-A3FA06085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BD1EE83-4A98-4EDB-9EF1-9A29113296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F269481-E90A-4B2A-B09A-76B5B456CD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3279" y="6219745"/>
            <a:ext cx="638254" cy="63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16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8262C-D8F1-4AE7-9174-63379E066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Fund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0A3F9E-0809-4FA2-9DDF-12E5702EB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884" y="1284174"/>
            <a:ext cx="8188478" cy="380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661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8F778-8FE0-44CD-AA23-63248E31E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Capital Projects </a:t>
            </a:r>
            <a:br>
              <a:rPr lang="en-US" dirty="0"/>
            </a:br>
            <a:r>
              <a:rPr lang="en-US" dirty="0"/>
              <a:t>Fund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FAFB98-A3E5-4C9E-B25B-482217F0C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631" y="128141"/>
            <a:ext cx="6827557" cy="659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62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0023F-5E2E-4C27-A9F0-36C4E315B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 Bond Fund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F7DAB2-F41C-476A-8929-4731A6F42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648" y="815437"/>
            <a:ext cx="7661667" cy="531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655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B85EE-A16B-4A13-9D5F-B415AD718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Summer 2020</a:t>
            </a:r>
            <a:br>
              <a:rPr lang="en-US" dirty="0"/>
            </a:br>
            <a:r>
              <a:rPr lang="en-US" dirty="0"/>
              <a:t>Project Estimates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013AD-B453-4082-87AC-96B69BC71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4257" y="1638444"/>
            <a:ext cx="7982601" cy="357196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Interactive TV retrofit to HS/MS                                $1,116,500</a:t>
            </a:r>
          </a:p>
          <a:p>
            <a:pPr lvl="1"/>
            <a:r>
              <a:rPr lang="en-US" sz="2200" dirty="0"/>
              <a:t>Hardware</a:t>
            </a:r>
          </a:p>
          <a:p>
            <a:pPr lvl="1"/>
            <a:r>
              <a:rPr lang="en-US" sz="2200" dirty="0"/>
              <a:t>Installation</a:t>
            </a:r>
          </a:p>
          <a:p>
            <a:r>
              <a:rPr lang="en-US" sz="2400" dirty="0"/>
              <a:t>Fiber WAN (via </a:t>
            </a:r>
            <a:r>
              <a:rPr lang="en-US" sz="2400" dirty="0" err="1"/>
              <a:t>Erate</a:t>
            </a:r>
            <a:r>
              <a:rPr lang="en-US" sz="2400" dirty="0"/>
              <a:t>)                                                        $500,000 </a:t>
            </a:r>
            <a:r>
              <a:rPr lang="en-US" sz="1800" i="1" dirty="0" err="1"/>
              <a:t>tbd</a:t>
            </a:r>
            <a:endParaRPr lang="en-US" sz="1800" i="1" dirty="0"/>
          </a:p>
          <a:p>
            <a:r>
              <a:rPr lang="en-US" sz="2400" dirty="0"/>
              <a:t>Move Tech Dept from MS 520 to Warehouse            $19,000</a:t>
            </a:r>
          </a:p>
          <a:p>
            <a:r>
              <a:rPr lang="en-US" sz="2400" dirty="0"/>
              <a:t>DAO Fix</a:t>
            </a:r>
          </a:p>
          <a:p>
            <a:r>
              <a:rPr lang="en-US" sz="2400" dirty="0"/>
              <a:t>HS Commons LED Lighting                                               $50,000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                     Total                                                              $1,685,500                                                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B76CAF6-8E14-40EE-A3E3-FF0E33002BF5}"/>
              </a:ext>
            </a:extLst>
          </p:cNvPr>
          <p:cNvCxnSpPr/>
          <p:nvPr/>
        </p:nvCxnSpPr>
        <p:spPr>
          <a:xfrm>
            <a:off x="9144000" y="4623371"/>
            <a:ext cx="13767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1728324-6C40-44AD-9BB1-68FC408D02D2}"/>
              </a:ext>
            </a:extLst>
          </p:cNvPr>
          <p:cNvSpPr txBox="1"/>
          <p:nvPr/>
        </p:nvSpPr>
        <p:spPr>
          <a:xfrm>
            <a:off x="6959441" y="5432410"/>
            <a:ext cx="3561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Note:  </a:t>
            </a:r>
            <a:r>
              <a:rPr lang="en-US" sz="1400" i="1" dirty="0" err="1"/>
              <a:t>Erate</a:t>
            </a:r>
            <a:r>
              <a:rPr lang="en-US" sz="1400" i="1" dirty="0"/>
              <a:t> should pay ~60% of the Fiber WAN</a:t>
            </a:r>
          </a:p>
        </p:txBody>
      </p:sp>
    </p:spTree>
    <p:extLst>
      <p:ext uri="{BB962C8B-B14F-4D97-AF65-F5344CB8AC3E}">
        <p14:creationId xmlns:p14="http://schemas.microsoft.com/office/powerpoint/2010/main" val="3138627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44602-2386-4812-BEB3-A6333772B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4375" y="979440"/>
            <a:ext cx="7729728" cy="1188720"/>
          </a:xfrm>
        </p:spPr>
        <p:txBody>
          <a:bodyPr/>
          <a:lstStyle/>
          <a:p>
            <a:r>
              <a:rPr lang="en-US" dirty="0"/>
              <a:t>Interactive Panel Bid Process</a:t>
            </a:r>
            <a:br>
              <a:rPr lang="en-US" dirty="0"/>
            </a:br>
            <a:r>
              <a:rPr lang="en-US" sz="2000" dirty="0"/>
              <a:t>High School &amp; Middle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349AD-8A94-494F-8D6C-7440C5274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RFP released December 20</a:t>
            </a:r>
          </a:p>
          <a:p>
            <a:r>
              <a:rPr lang="en-US" dirty="0"/>
              <a:t>Vendor demonstrations and presentations – January 23</a:t>
            </a:r>
          </a:p>
          <a:p>
            <a:pPr lvl="1"/>
            <a:r>
              <a:rPr lang="en-US" dirty="0"/>
              <a:t>Smart, Promethean, ViewSonic, NEC invited</a:t>
            </a:r>
          </a:p>
          <a:p>
            <a:r>
              <a:rPr lang="en-US" dirty="0"/>
              <a:t>Proposals due January 31</a:t>
            </a:r>
          </a:p>
          <a:p>
            <a:r>
              <a:rPr lang="en-US" dirty="0"/>
              <a:t>Vendors will be scored on:</a:t>
            </a:r>
          </a:p>
          <a:p>
            <a:pPr lvl="1"/>
            <a:r>
              <a:rPr lang="en-US" dirty="0"/>
              <a:t>Meeting the general specifications outlined in the RFP</a:t>
            </a:r>
          </a:p>
          <a:p>
            <a:pPr lvl="1"/>
            <a:r>
              <a:rPr lang="en-US" dirty="0"/>
              <a:t>Demonstrated ability of the vendor to provide products and services in the timeline</a:t>
            </a:r>
          </a:p>
          <a:p>
            <a:pPr lvl="1"/>
            <a:r>
              <a:rPr lang="en-US" dirty="0"/>
              <a:t>Product Pricing</a:t>
            </a:r>
          </a:p>
          <a:p>
            <a:pPr lvl="1"/>
            <a:r>
              <a:rPr lang="en-US" dirty="0"/>
              <a:t>Adequacy and completeness of the plan offered for the scope of services requested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A95EA0-479D-497C-A34B-54A4C6C33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555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F99E9-A524-4DA1-834A-94D8BC78A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92796"/>
            <a:ext cx="7729728" cy="1188720"/>
          </a:xfrm>
        </p:spPr>
        <p:txBody>
          <a:bodyPr/>
          <a:lstStyle/>
          <a:p>
            <a:r>
              <a:rPr lang="en-US" dirty="0"/>
              <a:t>Middle School Protype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6D33B8D-8832-4351-BE55-5F2494A375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868128"/>
            <a:ext cx="7096510" cy="532238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418300-C0F7-4823-BB1C-498EC59FF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F1644B-649D-4EDE-8521-DA2DEAAA9F0A}"/>
              </a:ext>
            </a:extLst>
          </p:cNvPr>
          <p:cNvSpPr txBox="1"/>
          <p:nvPr/>
        </p:nvSpPr>
        <p:spPr>
          <a:xfrm>
            <a:off x="7789200" y="2088573"/>
            <a:ext cx="3453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Consideration was given to: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Removal of center whiteboard in the middle school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Full removal of whiteboard in the high school and redoing the wall with the TV and two new whiteboards as was done in the elementary buildings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OR…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Using an over/under wall mount for the TV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509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5FB3B-412A-40C1-A4B6-8D6914A26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4100" y="632183"/>
            <a:ext cx="7729728" cy="1188720"/>
          </a:xfrm>
        </p:spPr>
        <p:txBody>
          <a:bodyPr/>
          <a:lstStyle/>
          <a:p>
            <a:r>
              <a:rPr lang="en-US" dirty="0"/>
              <a:t>Over Under Wall Mount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14F271-03B0-4EB5-BFBA-DBFD433A8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EA63E2-E8B2-4E04-BD10-0105FAB8D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0418"/>
            <a:ext cx="5217852" cy="472496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8E95D73-76BF-4B57-A58C-0D0E5EDD2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8018" y="2617262"/>
            <a:ext cx="6621918" cy="3014611"/>
          </a:xfrm>
        </p:spPr>
        <p:txBody>
          <a:bodyPr>
            <a:normAutofit/>
          </a:bodyPr>
          <a:lstStyle/>
          <a:p>
            <a:r>
              <a:rPr lang="en-US" sz="2800" dirty="0"/>
              <a:t>Mounts over existing structure</a:t>
            </a:r>
          </a:p>
          <a:p>
            <a:r>
              <a:rPr lang="en-US" sz="2800" dirty="0"/>
              <a:t>Some exceptions</a:t>
            </a:r>
          </a:p>
          <a:p>
            <a:r>
              <a:rPr lang="en-US" sz="2800" dirty="0"/>
              <a:t>Provides future flexibility</a:t>
            </a:r>
          </a:p>
          <a:p>
            <a:r>
              <a:rPr lang="en-US" sz="2800" dirty="0"/>
              <a:t>TV will cover most of mount; but, it won’t look as integrated at </a:t>
            </a:r>
            <a:r>
              <a:rPr lang="en-US" sz="2800" dirty="0" err="1"/>
              <a:t>Elems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61368939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b385d60f68dd989dca1fdc827799d85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11b479caf7b199da365455750e457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Status xmlns="71af3243-3dd4-4a8d-8c0d-dd76da1f02a5">Not started</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85ACEB-CF5E-44CD-BB7E-D39F90AC53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EB7BB97-A62F-4534-888F-505637578A57}">
  <ds:schemaRefs>
    <ds:schemaRef ds:uri="http://purl.org/dc/elements/1.1/"/>
    <ds:schemaRef ds:uri="http://www.w3.org/XML/1998/namespace"/>
    <ds:schemaRef ds:uri="http://purl.org/dc/dcmitype/"/>
    <ds:schemaRef ds:uri="http://schemas.microsoft.com/office/infopath/2007/PartnerControls"/>
    <ds:schemaRef ds:uri="16c05727-aa75-4e4a-9b5f-8a80a1165891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71af3243-3dd4-4a8d-8c0d-dd76da1f02a5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C62D4C9-FB7C-42A5-9239-CABAB80115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Architecture design</Template>
  <TotalTime>0</TotalTime>
  <Words>501</Words>
  <Application>Microsoft Office PowerPoint</Application>
  <PresentationFormat>Widescreen</PresentationFormat>
  <Paragraphs>94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Corbel</vt:lpstr>
      <vt:lpstr>Courier New</vt:lpstr>
      <vt:lpstr>Gill Sans MT</vt:lpstr>
      <vt:lpstr>Wingdings 2</vt:lpstr>
      <vt:lpstr>Frame</vt:lpstr>
      <vt:lpstr>Parcel</vt:lpstr>
      <vt:lpstr>Building &amp; Property  Meeting</vt:lpstr>
      <vt:lpstr>Funds Update</vt:lpstr>
      <vt:lpstr>General Fund</vt:lpstr>
      <vt:lpstr>Capital Projects  Fund</vt:lpstr>
      <vt:lpstr>MR Bond Fund</vt:lpstr>
      <vt:lpstr>Summer 2020 Project Estimates</vt:lpstr>
      <vt:lpstr>Interactive Panel Bid Process High School &amp; Middle School</vt:lpstr>
      <vt:lpstr>Middle School Protype</vt:lpstr>
      <vt:lpstr>Over Under Wall Mount</vt:lpstr>
      <vt:lpstr>Interactive Panel Install Options Pricing</vt:lpstr>
      <vt:lpstr>Fiber eRate Update</vt:lpstr>
      <vt:lpstr>Move Tech Dept </vt:lpstr>
      <vt:lpstr>Tech Dept Move</vt:lpstr>
      <vt:lpstr>DAO Fix  Planetarium</vt:lpstr>
      <vt:lpstr>DAO Fix  Basement  </vt:lpstr>
      <vt:lpstr>HS Commons  LED Lighting</vt:lpstr>
      <vt:lpstr>Budget 21 Update</vt:lpstr>
      <vt:lpstr>Budget 21  Assessed Value</vt:lpstr>
      <vt:lpstr>Budget 21  Projection Update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2020-01-13T15:46:23Z</dcterms:created>
  <dcterms:modified xsi:type="dcterms:W3CDTF">2020-01-13T21:32:25Z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