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256" r:id="rId3"/>
    <p:sldId id="318" r:id="rId4"/>
    <p:sldId id="317" r:id="rId5"/>
    <p:sldId id="264" r:id="rId6"/>
    <p:sldId id="315" r:id="rId7"/>
    <p:sldId id="265" r:id="rId8"/>
    <p:sldId id="268" r:id="rId9"/>
    <p:sldId id="266" r:id="rId10"/>
    <p:sldId id="269" r:id="rId11"/>
    <p:sldId id="270" r:id="rId12"/>
    <p:sldId id="271" r:id="rId13"/>
    <p:sldId id="272" r:id="rId14"/>
    <p:sldId id="273" r:id="rId15"/>
    <p:sldId id="309" r:id="rId16"/>
    <p:sldId id="310" r:id="rId17"/>
    <p:sldId id="316" r:id="rId18"/>
    <p:sldId id="314" r:id="rId19"/>
    <p:sldId id="311" r:id="rId20"/>
    <p:sldId id="312" r:id="rId21"/>
    <p:sldId id="263" r:id="rId22"/>
    <p:sldId id="274" r:id="rId23"/>
    <p:sldId id="257" r:id="rId24"/>
    <p:sldId id="289" r:id="rId25"/>
    <p:sldId id="306" r:id="rId26"/>
    <p:sldId id="294" r:id="rId27"/>
    <p:sldId id="295" r:id="rId28"/>
    <p:sldId id="296" r:id="rId29"/>
    <p:sldId id="297" r:id="rId30"/>
    <p:sldId id="300" r:id="rId31"/>
    <p:sldId id="298" r:id="rId32"/>
    <p:sldId id="307" r:id="rId33"/>
    <p:sldId id="308" r:id="rId34"/>
    <p:sldId id="293" r:id="rId35"/>
    <p:sldId id="277" r:id="rId36"/>
    <p:sldId id="299" r:id="rId37"/>
    <p:sldId id="305" r:id="rId38"/>
    <p:sldId id="301" r:id="rId39"/>
    <p:sldId id="303" r:id="rId40"/>
    <p:sldId id="288" r:id="rId41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Krepps" initials="RK" lastIdx="1" clrIdx="0">
    <p:extLst>
      <p:ext uri="{19B8F6BF-5375-455C-9EA6-DF929625EA0E}">
        <p15:presenceInfo xmlns:p15="http://schemas.microsoft.com/office/powerpoint/2012/main" userId="S::rkrepps@bigspring.k12.pa.us::4a609a3f-2372-4dd8-94e5-ae0b44f66201" providerId="AD"/>
      </p:ext>
    </p:extLst>
  </p:cmAuthor>
  <p:cmAuthor id="2" name="Robert Krepps" initials="RK [2]" lastIdx="1" clrIdx="1">
    <p:extLst>
      <p:ext uri="{19B8F6BF-5375-455C-9EA6-DF929625EA0E}">
        <p15:presenceInfo xmlns:p15="http://schemas.microsoft.com/office/powerpoint/2012/main" userId="S-1-5-21-3958883866-1875417815-104099932-16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706" autoAdjust="0"/>
  </p:normalViewPr>
  <p:slideViewPr>
    <p:cSldViewPr showGuides="1">
      <p:cViewPr varScale="1">
        <p:scale>
          <a:sx n="137" d="100"/>
          <a:sy n="137" d="100"/>
        </p:scale>
        <p:origin x="162" y="6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8T09:13:47.55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25T10:35:05.05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E5169-4236-4FDA-80BC-9C52D984566C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A6D8F9-73C5-4DB0-AF48-B813A9081377}">
      <dgm:prSet/>
      <dgm:spPr/>
      <dgm:t>
        <a:bodyPr/>
        <a:lstStyle/>
        <a:p>
          <a:r>
            <a:rPr lang="en-US"/>
            <a:t>Phase 1 – Feasibility $5,650</a:t>
          </a:r>
        </a:p>
      </dgm:t>
    </dgm:pt>
    <dgm:pt modelId="{4F1AC32D-6F7C-434F-8C7E-E4407E1F7F93}" type="parTrans" cxnId="{DDA7FE06-1D7A-4359-A98F-7F56A3B981AE}">
      <dgm:prSet/>
      <dgm:spPr/>
      <dgm:t>
        <a:bodyPr/>
        <a:lstStyle/>
        <a:p>
          <a:endParaRPr lang="en-US"/>
        </a:p>
      </dgm:t>
    </dgm:pt>
    <dgm:pt modelId="{186EF3EE-C827-42EA-BE8A-20CDDBC9A8CC}" type="sibTrans" cxnId="{DDA7FE06-1D7A-4359-A98F-7F56A3B981AE}">
      <dgm:prSet/>
      <dgm:spPr/>
      <dgm:t>
        <a:bodyPr/>
        <a:lstStyle/>
        <a:p>
          <a:endParaRPr lang="en-US"/>
        </a:p>
      </dgm:t>
    </dgm:pt>
    <dgm:pt modelId="{222F1D7C-25B1-4134-A688-E858EED3F99B}">
      <dgm:prSet/>
      <dgm:spPr/>
      <dgm:t>
        <a:bodyPr/>
        <a:lstStyle/>
        <a:p>
          <a:r>
            <a:rPr lang="en-US"/>
            <a:t>Deliverables</a:t>
          </a:r>
        </a:p>
      </dgm:t>
    </dgm:pt>
    <dgm:pt modelId="{B4040851-E7A1-4F52-94A2-0C474A93F9E7}" type="parTrans" cxnId="{BBF397B3-95C8-456C-8295-8806390B9115}">
      <dgm:prSet/>
      <dgm:spPr/>
      <dgm:t>
        <a:bodyPr/>
        <a:lstStyle/>
        <a:p>
          <a:endParaRPr lang="en-US"/>
        </a:p>
      </dgm:t>
    </dgm:pt>
    <dgm:pt modelId="{79E5F8E9-B27D-45C8-A111-F181357170AF}" type="sibTrans" cxnId="{BBF397B3-95C8-456C-8295-8806390B9115}">
      <dgm:prSet/>
      <dgm:spPr/>
      <dgm:t>
        <a:bodyPr/>
        <a:lstStyle/>
        <a:p>
          <a:endParaRPr lang="en-US"/>
        </a:p>
      </dgm:t>
    </dgm:pt>
    <dgm:pt modelId="{79F56D5A-4E89-4FE7-891F-B91F233A52B7}">
      <dgm:prSet/>
      <dgm:spPr/>
      <dgm:t>
        <a:bodyPr/>
        <a:lstStyle/>
        <a:p>
          <a:r>
            <a:rPr lang="en-US"/>
            <a:t>Proposed routes map</a:t>
          </a:r>
        </a:p>
      </dgm:t>
    </dgm:pt>
    <dgm:pt modelId="{B74D8559-45EF-41E5-8DE3-2CB04F3419B3}" type="parTrans" cxnId="{1CB549F9-4F68-42DE-9D22-C055582F0138}">
      <dgm:prSet/>
      <dgm:spPr/>
      <dgm:t>
        <a:bodyPr/>
        <a:lstStyle/>
        <a:p>
          <a:endParaRPr lang="en-US"/>
        </a:p>
      </dgm:t>
    </dgm:pt>
    <dgm:pt modelId="{F882675B-53F9-45A4-9036-113648AE97BB}" type="sibTrans" cxnId="{1CB549F9-4F68-42DE-9D22-C055582F0138}">
      <dgm:prSet/>
      <dgm:spPr/>
      <dgm:t>
        <a:bodyPr/>
        <a:lstStyle/>
        <a:p>
          <a:endParaRPr lang="en-US"/>
        </a:p>
      </dgm:t>
    </dgm:pt>
    <dgm:pt modelId="{71B7BEEE-16F4-4F68-9713-6E8B608986F4}">
      <dgm:prSet/>
      <dgm:spPr/>
      <dgm:t>
        <a:bodyPr/>
        <a:lstStyle/>
        <a:p>
          <a:r>
            <a:rPr lang="en-US"/>
            <a:t>Clearly defined proposal for Engineering Phase</a:t>
          </a:r>
        </a:p>
      </dgm:t>
    </dgm:pt>
    <dgm:pt modelId="{313CAE57-407D-46C9-96F3-5325D7933F0F}" type="parTrans" cxnId="{999B4D96-C072-4909-9CE5-BEC6C4B1C55F}">
      <dgm:prSet/>
      <dgm:spPr/>
      <dgm:t>
        <a:bodyPr/>
        <a:lstStyle/>
        <a:p>
          <a:endParaRPr lang="en-US"/>
        </a:p>
      </dgm:t>
    </dgm:pt>
    <dgm:pt modelId="{AC6D2F37-F084-48DB-8D3C-C4EDA7FF8AC9}" type="sibTrans" cxnId="{999B4D96-C072-4909-9CE5-BEC6C4B1C55F}">
      <dgm:prSet/>
      <dgm:spPr/>
      <dgm:t>
        <a:bodyPr/>
        <a:lstStyle/>
        <a:p>
          <a:endParaRPr lang="en-US"/>
        </a:p>
      </dgm:t>
    </dgm:pt>
    <dgm:pt modelId="{F11908E6-13C4-48D0-8513-754472542D4B}">
      <dgm:prSet/>
      <dgm:spPr/>
      <dgm:t>
        <a:bodyPr/>
        <a:lstStyle/>
        <a:p>
          <a:r>
            <a:rPr lang="en-US"/>
            <a:t>Budgetary Estimate of cost to construct the project</a:t>
          </a:r>
        </a:p>
      </dgm:t>
    </dgm:pt>
    <dgm:pt modelId="{6E33019F-F7B2-4623-878C-68D51493B6A8}" type="parTrans" cxnId="{4833C4CB-B84A-4029-8310-AF60CAC6465F}">
      <dgm:prSet/>
      <dgm:spPr/>
      <dgm:t>
        <a:bodyPr/>
        <a:lstStyle/>
        <a:p>
          <a:endParaRPr lang="en-US"/>
        </a:p>
      </dgm:t>
    </dgm:pt>
    <dgm:pt modelId="{52811BCE-DF00-4CE9-BBF9-CA7BE4E954E3}" type="sibTrans" cxnId="{4833C4CB-B84A-4029-8310-AF60CAC6465F}">
      <dgm:prSet/>
      <dgm:spPr/>
      <dgm:t>
        <a:bodyPr/>
        <a:lstStyle/>
        <a:p>
          <a:endParaRPr lang="en-US"/>
        </a:p>
      </dgm:t>
    </dgm:pt>
    <dgm:pt modelId="{2F5611B2-FF60-4103-BBBA-5B9811F13FEB}">
      <dgm:prSet/>
      <dgm:spPr/>
      <dgm:t>
        <a:bodyPr/>
        <a:lstStyle/>
        <a:p>
          <a:r>
            <a:rPr lang="en-US"/>
            <a:t>Phase 2 – Full Engineering study $27,500</a:t>
          </a:r>
        </a:p>
      </dgm:t>
    </dgm:pt>
    <dgm:pt modelId="{F7CF4FCE-2560-439B-9FB0-66E69CDD5F4D}" type="parTrans" cxnId="{256094A2-EE4F-4280-8A73-1EAF531F61EE}">
      <dgm:prSet/>
      <dgm:spPr/>
      <dgm:t>
        <a:bodyPr/>
        <a:lstStyle/>
        <a:p>
          <a:endParaRPr lang="en-US"/>
        </a:p>
      </dgm:t>
    </dgm:pt>
    <dgm:pt modelId="{6A268935-F33A-42D7-B053-76F48DAA3A52}" type="sibTrans" cxnId="{256094A2-EE4F-4280-8A73-1EAF531F61EE}">
      <dgm:prSet/>
      <dgm:spPr/>
      <dgm:t>
        <a:bodyPr/>
        <a:lstStyle/>
        <a:p>
          <a:endParaRPr lang="en-US"/>
        </a:p>
      </dgm:t>
    </dgm:pt>
    <dgm:pt modelId="{D2D2BC54-EE72-49C3-A005-36304EB9D2E8}">
      <dgm:prSet/>
      <dgm:spPr/>
      <dgm:t>
        <a:bodyPr/>
        <a:lstStyle/>
        <a:p>
          <a:r>
            <a:rPr lang="en-US"/>
            <a:t>Deliverables</a:t>
          </a:r>
        </a:p>
      </dgm:t>
    </dgm:pt>
    <dgm:pt modelId="{8B448ADA-0B31-4791-AF81-7EFBF30F8B5A}" type="parTrans" cxnId="{280831F5-C7C6-491A-9B9D-520A2AF11E20}">
      <dgm:prSet/>
      <dgm:spPr/>
      <dgm:t>
        <a:bodyPr/>
        <a:lstStyle/>
        <a:p>
          <a:endParaRPr lang="en-US"/>
        </a:p>
      </dgm:t>
    </dgm:pt>
    <dgm:pt modelId="{06225AD9-7CA9-48AA-BE2D-04AC2E2AF0ED}" type="sibTrans" cxnId="{280831F5-C7C6-491A-9B9D-520A2AF11E20}">
      <dgm:prSet/>
      <dgm:spPr/>
      <dgm:t>
        <a:bodyPr/>
        <a:lstStyle/>
        <a:p>
          <a:endParaRPr lang="en-US"/>
        </a:p>
      </dgm:t>
    </dgm:pt>
    <dgm:pt modelId="{56EE8ABA-27D9-4D2E-B68A-AB0DE58CFF5B}">
      <dgm:prSet/>
      <dgm:spPr/>
      <dgm:t>
        <a:bodyPr/>
        <a:lstStyle/>
        <a:p>
          <a:r>
            <a:rPr lang="en-US"/>
            <a:t>Construction plan</a:t>
          </a:r>
        </a:p>
      </dgm:t>
    </dgm:pt>
    <dgm:pt modelId="{056377AD-4774-42BE-B960-624D03780DD4}" type="parTrans" cxnId="{86637483-476C-41F5-8219-E637EB026804}">
      <dgm:prSet/>
      <dgm:spPr/>
      <dgm:t>
        <a:bodyPr/>
        <a:lstStyle/>
        <a:p>
          <a:endParaRPr lang="en-US"/>
        </a:p>
      </dgm:t>
    </dgm:pt>
    <dgm:pt modelId="{7AA6116F-171A-43D6-A488-28314AFE427B}" type="sibTrans" cxnId="{86637483-476C-41F5-8219-E637EB026804}">
      <dgm:prSet/>
      <dgm:spPr/>
      <dgm:t>
        <a:bodyPr/>
        <a:lstStyle/>
        <a:p>
          <a:endParaRPr lang="en-US"/>
        </a:p>
      </dgm:t>
    </dgm:pt>
    <dgm:pt modelId="{B7E62DED-2C77-4396-9BBF-5AD1FBC96170}">
      <dgm:prSet/>
      <dgm:spPr/>
      <dgm:t>
        <a:bodyPr/>
        <a:lstStyle/>
        <a:p>
          <a:r>
            <a:rPr lang="en-US"/>
            <a:t>Make Ready Charges identified</a:t>
          </a:r>
        </a:p>
      </dgm:t>
    </dgm:pt>
    <dgm:pt modelId="{A87D2CD2-6F18-4095-BA43-7C02DB793489}" type="parTrans" cxnId="{D4E89328-838F-473B-A5AD-86F64A124958}">
      <dgm:prSet/>
      <dgm:spPr/>
      <dgm:t>
        <a:bodyPr/>
        <a:lstStyle/>
        <a:p>
          <a:endParaRPr lang="en-US"/>
        </a:p>
      </dgm:t>
    </dgm:pt>
    <dgm:pt modelId="{C0C27906-6246-42FE-BA4E-5EE2A4649DE5}" type="sibTrans" cxnId="{D4E89328-838F-473B-A5AD-86F64A124958}">
      <dgm:prSet/>
      <dgm:spPr/>
      <dgm:t>
        <a:bodyPr/>
        <a:lstStyle/>
        <a:p>
          <a:endParaRPr lang="en-US"/>
        </a:p>
      </dgm:t>
    </dgm:pt>
    <dgm:pt modelId="{5272A375-0905-4BBE-937A-CEF101956E6E}">
      <dgm:prSet/>
      <dgm:spPr/>
      <dgm:t>
        <a:bodyPr/>
        <a:lstStyle/>
        <a:p>
          <a:r>
            <a:rPr lang="en-US"/>
            <a:t>Pole leasing costs</a:t>
          </a:r>
        </a:p>
      </dgm:t>
    </dgm:pt>
    <dgm:pt modelId="{BF914456-E4D3-4BD1-8887-AEBD58E334DE}" type="parTrans" cxnId="{9DD58F17-29CD-4D08-8327-84C7429ED4C1}">
      <dgm:prSet/>
      <dgm:spPr/>
      <dgm:t>
        <a:bodyPr/>
        <a:lstStyle/>
        <a:p>
          <a:endParaRPr lang="en-US"/>
        </a:p>
      </dgm:t>
    </dgm:pt>
    <dgm:pt modelId="{FADD0E9A-2232-4D07-A9E1-C0CC65E0627D}" type="sibTrans" cxnId="{9DD58F17-29CD-4D08-8327-84C7429ED4C1}">
      <dgm:prSet/>
      <dgm:spPr/>
      <dgm:t>
        <a:bodyPr/>
        <a:lstStyle/>
        <a:p>
          <a:endParaRPr lang="en-US"/>
        </a:p>
      </dgm:t>
    </dgm:pt>
    <dgm:pt modelId="{A9F4DEC2-2C8F-4A25-ABAC-926BC1007624}" type="pres">
      <dgm:prSet presAssocID="{74BE5169-4236-4FDA-80BC-9C52D984566C}" presName="linear" presStyleCnt="0">
        <dgm:presLayoutVars>
          <dgm:dir/>
          <dgm:animLvl val="lvl"/>
          <dgm:resizeHandles val="exact"/>
        </dgm:presLayoutVars>
      </dgm:prSet>
      <dgm:spPr/>
    </dgm:pt>
    <dgm:pt modelId="{704AD879-B2E0-46C5-BEAD-C43B561D3481}" type="pres">
      <dgm:prSet presAssocID="{15A6D8F9-73C5-4DB0-AF48-B813A9081377}" presName="parentLin" presStyleCnt="0"/>
      <dgm:spPr/>
    </dgm:pt>
    <dgm:pt modelId="{070AF083-32A6-429A-AE8E-D612929D6C28}" type="pres">
      <dgm:prSet presAssocID="{15A6D8F9-73C5-4DB0-AF48-B813A9081377}" presName="parentLeftMargin" presStyleLbl="node1" presStyleIdx="0" presStyleCnt="2"/>
      <dgm:spPr/>
    </dgm:pt>
    <dgm:pt modelId="{93D2946F-1763-4E14-A31D-C6AFD8F141C7}" type="pres">
      <dgm:prSet presAssocID="{15A6D8F9-73C5-4DB0-AF48-B813A90813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47E853-A4A8-4F7C-A99A-59EBF78146A6}" type="pres">
      <dgm:prSet presAssocID="{15A6D8F9-73C5-4DB0-AF48-B813A9081377}" presName="negativeSpace" presStyleCnt="0"/>
      <dgm:spPr/>
    </dgm:pt>
    <dgm:pt modelId="{DBC7F1FB-BC69-4BB8-87A0-A4CECC675B35}" type="pres">
      <dgm:prSet presAssocID="{15A6D8F9-73C5-4DB0-AF48-B813A9081377}" presName="childText" presStyleLbl="conFgAcc1" presStyleIdx="0" presStyleCnt="2">
        <dgm:presLayoutVars>
          <dgm:bulletEnabled val="1"/>
        </dgm:presLayoutVars>
      </dgm:prSet>
      <dgm:spPr/>
    </dgm:pt>
    <dgm:pt modelId="{862E5C11-4114-444B-8136-FE0F39208515}" type="pres">
      <dgm:prSet presAssocID="{186EF3EE-C827-42EA-BE8A-20CDDBC9A8CC}" presName="spaceBetweenRectangles" presStyleCnt="0"/>
      <dgm:spPr/>
    </dgm:pt>
    <dgm:pt modelId="{BDAE80BC-6292-4877-BC4C-9448FF79EBC0}" type="pres">
      <dgm:prSet presAssocID="{2F5611B2-FF60-4103-BBBA-5B9811F13FEB}" presName="parentLin" presStyleCnt="0"/>
      <dgm:spPr/>
    </dgm:pt>
    <dgm:pt modelId="{B323A53A-B173-47A0-9829-4792195239C3}" type="pres">
      <dgm:prSet presAssocID="{2F5611B2-FF60-4103-BBBA-5B9811F13FEB}" presName="parentLeftMargin" presStyleLbl="node1" presStyleIdx="0" presStyleCnt="2"/>
      <dgm:spPr/>
    </dgm:pt>
    <dgm:pt modelId="{E30C788C-516A-4A04-BB8F-30807246FCEC}" type="pres">
      <dgm:prSet presAssocID="{2F5611B2-FF60-4103-BBBA-5B9811F13F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F70FA42-702F-418B-8B95-8476FF66DF2F}" type="pres">
      <dgm:prSet presAssocID="{2F5611B2-FF60-4103-BBBA-5B9811F13FEB}" presName="negativeSpace" presStyleCnt="0"/>
      <dgm:spPr/>
    </dgm:pt>
    <dgm:pt modelId="{13625295-9683-4D9C-B705-156B272001C4}" type="pres">
      <dgm:prSet presAssocID="{2F5611B2-FF60-4103-BBBA-5B9811F13F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DA7FE06-1D7A-4359-A98F-7F56A3B981AE}" srcId="{74BE5169-4236-4FDA-80BC-9C52D984566C}" destId="{15A6D8F9-73C5-4DB0-AF48-B813A9081377}" srcOrd="0" destOrd="0" parTransId="{4F1AC32D-6F7C-434F-8C7E-E4407E1F7F93}" sibTransId="{186EF3EE-C827-42EA-BE8A-20CDDBC9A8CC}"/>
    <dgm:cxn modelId="{970EE90C-9CDE-48D7-85D7-F23267B00681}" type="presOf" srcId="{B7E62DED-2C77-4396-9BBF-5AD1FBC96170}" destId="{13625295-9683-4D9C-B705-156B272001C4}" srcOrd="0" destOrd="2" presId="urn:microsoft.com/office/officeart/2005/8/layout/list1"/>
    <dgm:cxn modelId="{9DD58F17-29CD-4D08-8327-84C7429ED4C1}" srcId="{D2D2BC54-EE72-49C3-A005-36304EB9D2E8}" destId="{5272A375-0905-4BBE-937A-CEF101956E6E}" srcOrd="2" destOrd="0" parTransId="{BF914456-E4D3-4BD1-8887-AEBD58E334DE}" sibTransId="{FADD0E9A-2232-4D07-A9E1-C0CC65E0627D}"/>
    <dgm:cxn modelId="{E6A50321-A469-4562-B294-9652481B0587}" type="presOf" srcId="{2F5611B2-FF60-4103-BBBA-5B9811F13FEB}" destId="{B323A53A-B173-47A0-9829-4792195239C3}" srcOrd="0" destOrd="0" presId="urn:microsoft.com/office/officeart/2005/8/layout/list1"/>
    <dgm:cxn modelId="{D4E89328-838F-473B-A5AD-86F64A124958}" srcId="{D2D2BC54-EE72-49C3-A005-36304EB9D2E8}" destId="{B7E62DED-2C77-4396-9BBF-5AD1FBC96170}" srcOrd="1" destOrd="0" parTransId="{A87D2CD2-6F18-4095-BA43-7C02DB793489}" sibTransId="{C0C27906-6246-42FE-BA4E-5EE2A4649DE5}"/>
    <dgm:cxn modelId="{DCD94D2E-2900-4EE4-905E-6099F65C9B33}" type="presOf" srcId="{15A6D8F9-73C5-4DB0-AF48-B813A9081377}" destId="{93D2946F-1763-4E14-A31D-C6AFD8F141C7}" srcOrd="1" destOrd="0" presId="urn:microsoft.com/office/officeart/2005/8/layout/list1"/>
    <dgm:cxn modelId="{D62AAB5F-2069-41F8-891D-9AE5B0C4D3D2}" type="presOf" srcId="{222F1D7C-25B1-4134-A688-E858EED3F99B}" destId="{DBC7F1FB-BC69-4BB8-87A0-A4CECC675B35}" srcOrd="0" destOrd="0" presId="urn:microsoft.com/office/officeart/2005/8/layout/list1"/>
    <dgm:cxn modelId="{1C2CF175-C5CD-4F93-9747-4A64884ED217}" type="presOf" srcId="{74BE5169-4236-4FDA-80BC-9C52D984566C}" destId="{A9F4DEC2-2C8F-4A25-ABAC-926BC1007624}" srcOrd="0" destOrd="0" presId="urn:microsoft.com/office/officeart/2005/8/layout/list1"/>
    <dgm:cxn modelId="{2C38F978-0792-40D4-9315-0AC67A5DDF56}" type="presOf" srcId="{79F56D5A-4E89-4FE7-891F-B91F233A52B7}" destId="{DBC7F1FB-BC69-4BB8-87A0-A4CECC675B35}" srcOrd="0" destOrd="1" presId="urn:microsoft.com/office/officeart/2005/8/layout/list1"/>
    <dgm:cxn modelId="{3294C47E-B1CF-4C1A-B5FF-4EB24B5BF5DA}" type="presOf" srcId="{5272A375-0905-4BBE-937A-CEF101956E6E}" destId="{13625295-9683-4D9C-B705-156B272001C4}" srcOrd="0" destOrd="3" presId="urn:microsoft.com/office/officeart/2005/8/layout/list1"/>
    <dgm:cxn modelId="{86637483-476C-41F5-8219-E637EB026804}" srcId="{D2D2BC54-EE72-49C3-A005-36304EB9D2E8}" destId="{56EE8ABA-27D9-4D2E-B68A-AB0DE58CFF5B}" srcOrd="0" destOrd="0" parTransId="{056377AD-4774-42BE-B960-624D03780DD4}" sibTransId="{7AA6116F-171A-43D6-A488-28314AFE427B}"/>
    <dgm:cxn modelId="{2BC0F98B-D8FD-4D90-B5EC-EF46A25D1376}" type="presOf" srcId="{F11908E6-13C4-48D0-8513-754472542D4B}" destId="{DBC7F1FB-BC69-4BB8-87A0-A4CECC675B35}" srcOrd="0" destOrd="3" presId="urn:microsoft.com/office/officeart/2005/8/layout/list1"/>
    <dgm:cxn modelId="{BC3C478C-DE2A-4599-A438-9125C139A19B}" type="presOf" srcId="{15A6D8F9-73C5-4DB0-AF48-B813A9081377}" destId="{070AF083-32A6-429A-AE8E-D612929D6C28}" srcOrd="0" destOrd="0" presId="urn:microsoft.com/office/officeart/2005/8/layout/list1"/>
    <dgm:cxn modelId="{A8C8D391-3E00-4430-9E92-38E422CA0FD0}" type="presOf" srcId="{71B7BEEE-16F4-4F68-9713-6E8B608986F4}" destId="{DBC7F1FB-BC69-4BB8-87A0-A4CECC675B35}" srcOrd="0" destOrd="2" presId="urn:microsoft.com/office/officeart/2005/8/layout/list1"/>
    <dgm:cxn modelId="{999B4D96-C072-4909-9CE5-BEC6C4B1C55F}" srcId="{222F1D7C-25B1-4134-A688-E858EED3F99B}" destId="{71B7BEEE-16F4-4F68-9713-6E8B608986F4}" srcOrd="1" destOrd="0" parTransId="{313CAE57-407D-46C9-96F3-5325D7933F0F}" sibTransId="{AC6D2F37-F084-48DB-8D3C-C4EDA7FF8AC9}"/>
    <dgm:cxn modelId="{D2C9F997-EBAB-44DD-9511-C702F9FBD59A}" type="presOf" srcId="{D2D2BC54-EE72-49C3-A005-36304EB9D2E8}" destId="{13625295-9683-4D9C-B705-156B272001C4}" srcOrd="0" destOrd="0" presId="urn:microsoft.com/office/officeart/2005/8/layout/list1"/>
    <dgm:cxn modelId="{0B67BC98-96F9-4351-A65B-68F8874A6EDD}" type="presOf" srcId="{2F5611B2-FF60-4103-BBBA-5B9811F13FEB}" destId="{E30C788C-516A-4A04-BB8F-30807246FCEC}" srcOrd="1" destOrd="0" presId="urn:microsoft.com/office/officeart/2005/8/layout/list1"/>
    <dgm:cxn modelId="{256094A2-EE4F-4280-8A73-1EAF531F61EE}" srcId="{74BE5169-4236-4FDA-80BC-9C52D984566C}" destId="{2F5611B2-FF60-4103-BBBA-5B9811F13FEB}" srcOrd="1" destOrd="0" parTransId="{F7CF4FCE-2560-439B-9FB0-66E69CDD5F4D}" sibTransId="{6A268935-F33A-42D7-B053-76F48DAA3A52}"/>
    <dgm:cxn modelId="{BBF397B3-95C8-456C-8295-8806390B9115}" srcId="{15A6D8F9-73C5-4DB0-AF48-B813A9081377}" destId="{222F1D7C-25B1-4134-A688-E858EED3F99B}" srcOrd="0" destOrd="0" parTransId="{B4040851-E7A1-4F52-94A2-0C474A93F9E7}" sibTransId="{79E5F8E9-B27D-45C8-A111-F181357170AF}"/>
    <dgm:cxn modelId="{ECF90CB7-C49C-44F5-9EF4-B4EEA3EDC086}" type="presOf" srcId="{56EE8ABA-27D9-4D2E-B68A-AB0DE58CFF5B}" destId="{13625295-9683-4D9C-B705-156B272001C4}" srcOrd="0" destOrd="1" presId="urn:microsoft.com/office/officeart/2005/8/layout/list1"/>
    <dgm:cxn modelId="{4833C4CB-B84A-4029-8310-AF60CAC6465F}" srcId="{222F1D7C-25B1-4134-A688-E858EED3F99B}" destId="{F11908E6-13C4-48D0-8513-754472542D4B}" srcOrd="2" destOrd="0" parTransId="{6E33019F-F7B2-4623-878C-68D51493B6A8}" sibTransId="{52811BCE-DF00-4CE9-BBF9-CA7BE4E954E3}"/>
    <dgm:cxn modelId="{280831F5-C7C6-491A-9B9D-520A2AF11E20}" srcId="{2F5611B2-FF60-4103-BBBA-5B9811F13FEB}" destId="{D2D2BC54-EE72-49C3-A005-36304EB9D2E8}" srcOrd="0" destOrd="0" parTransId="{8B448ADA-0B31-4791-AF81-7EFBF30F8B5A}" sibTransId="{06225AD9-7CA9-48AA-BE2D-04AC2E2AF0ED}"/>
    <dgm:cxn modelId="{1CB549F9-4F68-42DE-9D22-C055582F0138}" srcId="{222F1D7C-25B1-4134-A688-E858EED3F99B}" destId="{79F56D5A-4E89-4FE7-891F-B91F233A52B7}" srcOrd="0" destOrd="0" parTransId="{B74D8559-45EF-41E5-8DE3-2CB04F3419B3}" sibTransId="{F882675B-53F9-45A4-9036-113648AE97BB}"/>
    <dgm:cxn modelId="{9871EFE2-92D4-403C-8DE7-495695C6639B}" type="presParOf" srcId="{A9F4DEC2-2C8F-4A25-ABAC-926BC1007624}" destId="{704AD879-B2E0-46C5-BEAD-C43B561D3481}" srcOrd="0" destOrd="0" presId="urn:microsoft.com/office/officeart/2005/8/layout/list1"/>
    <dgm:cxn modelId="{23848AAB-7EA5-4F59-A9C3-08542F5D6D84}" type="presParOf" srcId="{704AD879-B2E0-46C5-BEAD-C43B561D3481}" destId="{070AF083-32A6-429A-AE8E-D612929D6C28}" srcOrd="0" destOrd="0" presId="urn:microsoft.com/office/officeart/2005/8/layout/list1"/>
    <dgm:cxn modelId="{355CE525-8EAB-4975-99F1-851FF0085E0C}" type="presParOf" srcId="{704AD879-B2E0-46C5-BEAD-C43B561D3481}" destId="{93D2946F-1763-4E14-A31D-C6AFD8F141C7}" srcOrd="1" destOrd="0" presId="urn:microsoft.com/office/officeart/2005/8/layout/list1"/>
    <dgm:cxn modelId="{21447EEA-3B17-4E4F-BDB6-C1D645217C85}" type="presParOf" srcId="{A9F4DEC2-2C8F-4A25-ABAC-926BC1007624}" destId="{9447E853-A4A8-4F7C-A99A-59EBF78146A6}" srcOrd="1" destOrd="0" presId="urn:microsoft.com/office/officeart/2005/8/layout/list1"/>
    <dgm:cxn modelId="{DA0DAA4F-DD88-4911-AF5A-B8024E117A79}" type="presParOf" srcId="{A9F4DEC2-2C8F-4A25-ABAC-926BC1007624}" destId="{DBC7F1FB-BC69-4BB8-87A0-A4CECC675B35}" srcOrd="2" destOrd="0" presId="urn:microsoft.com/office/officeart/2005/8/layout/list1"/>
    <dgm:cxn modelId="{1685A70D-C488-4AAD-A5ED-19074A990FBB}" type="presParOf" srcId="{A9F4DEC2-2C8F-4A25-ABAC-926BC1007624}" destId="{862E5C11-4114-444B-8136-FE0F39208515}" srcOrd="3" destOrd="0" presId="urn:microsoft.com/office/officeart/2005/8/layout/list1"/>
    <dgm:cxn modelId="{42C55999-CE84-47EC-BB37-7C792E915165}" type="presParOf" srcId="{A9F4DEC2-2C8F-4A25-ABAC-926BC1007624}" destId="{BDAE80BC-6292-4877-BC4C-9448FF79EBC0}" srcOrd="4" destOrd="0" presId="urn:microsoft.com/office/officeart/2005/8/layout/list1"/>
    <dgm:cxn modelId="{B2574DEC-28D1-4A9E-95BC-7DF0D542A6FD}" type="presParOf" srcId="{BDAE80BC-6292-4877-BC4C-9448FF79EBC0}" destId="{B323A53A-B173-47A0-9829-4792195239C3}" srcOrd="0" destOrd="0" presId="urn:microsoft.com/office/officeart/2005/8/layout/list1"/>
    <dgm:cxn modelId="{445F0E34-56DA-4520-9886-57CE1A6CDAD4}" type="presParOf" srcId="{BDAE80BC-6292-4877-BC4C-9448FF79EBC0}" destId="{E30C788C-516A-4A04-BB8F-30807246FCEC}" srcOrd="1" destOrd="0" presId="urn:microsoft.com/office/officeart/2005/8/layout/list1"/>
    <dgm:cxn modelId="{97D9A39B-A0C5-42E7-ABFA-F1309F3E7D71}" type="presParOf" srcId="{A9F4DEC2-2C8F-4A25-ABAC-926BC1007624}" destId="{AF70FA42-702F-418B-8B95-8476FF66DF2F}" srcOrd="5" destOrd="0" presId="urn:microsoft.com/office/officeart/2005/8/layout/list1"/>
    <dgm:cxn modelId="{974EBCD0-B788-4427-AD08-D4779E864F6B}" type="presParOf" srcId="{A9F4DEC2-2C8F-4A25-ABAC-926BC1007624}" destId="{13625295-9683-4D9C-B705-156B272001C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7F1FB-BC69-4BB8-87A0-A4CECC675B35}">
      <dsp:nvSpPr>
        <dsp:cNvPr id="0" name=""/>
        <dsp:cNvSpPr/>
      </dsp:nvSpPr>
      <dsp:spPr>
        <a:xfrm>
          <a:off x="0" y="361658"/>
          <a:ext cx="5605590" cy="233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056" tIns="416560" rIns="4350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Deliverables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Proposed routes map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Clearly defined proposal for Engineering Phase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Budgetary Estimate of cost to construct the project</a:t>
          </a:r>
        </a:p>
      </dsp:txBody>
      <dsp:txXfrm>
        <a:off x="0" y="361658"/>
        <a:ext cx="5605590" cy="2331000"/>
      </dsp:txXfrm>
    </dsp:sp>
    <dsp:sp modelId="{93D2946F-1763-4E14-A31D-C6AFD8F141C7}">
      <dsp:nvSpPr>
        <dsp:cNvPr id="0" name=""/>
        <dsp:cNvSpPr/>
      </dsp:nvSpPr>
      <dsp:spPr>
        <a:xfrm>
          <a:off x="280279" y="66458"/>
          <a:ext cx="3923913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315" tIns="0" rIns="1483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Phase 1 – Feasibility $5,650</a:t>
          </a:r>
        </a:p>
      </dsp:txBody>
      <dsp:txXfrm>
        <a:off x="309100" y="95279"/>
        <a:ext cx="3866271" cy="532758"/>
      </dsp:txXfrm>
    </dsp:sp>
    <dsp:sp modelId="{13625295-9683-4D9C-B705-156B272001C4}">
      <dsp:nvSpPr>
        <dsp:cNvPr id="0" name=""/>
        <dsp:cNvSpPr/>
      </dsp:nvSpPr>
      <dsp:spPr>
        <a:xfrm>
          <a:off x="0" y="3095858"/>
          <a:ext cx="5605590" cy="17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5056" tIns="416560" rIns="4350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Deliverables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Construction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Make Ready Charges identified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Pole leasing costs</a:t>
          </a:r>
        </a:p>
      </dsp:txBody>
      <dsp:txXfrm>
        <a:off x="0" y="3095858"/>
        <a:ext cx="5605590" cy="1764000"/>
      </dsp:txXfrm>
    </dsp:sp>
    <dsp:sp modelId="{E30C788C-516A-4A04-BB8F-30807246FCEC}">
      <dsp:nvSpPr>
        <dsp:cNvPr id="0" name=""/>
        <dsp:cNvSpPr/>
      </dsp:nvSpPr>
      <dsp:spPr>
        <a:xfrm>
          <a:off x="280279" y="2800658"/>
          <a:ext cx="392391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315" tIns="0" rIns="1483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Phase 2 – Full Engineering study $27,500</a:t>
          </a:r>
        </a:p>
      </dsp:txBody>
      <dsp:txXfrm>
        <a:off x="309100" y="2829479"/>
        <a:ext cx="386627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4/1/2019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4/1/2019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2" tIns="46656" rIns="93312" bIns="4665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2" tIns="46656" rIns="93312" bIns="46656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2" tIns="46656" rIns="93312" bIns="46656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87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2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86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38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5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9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5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5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85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agenda and mention that tonight’s presentation is to spark discussion of what and why</a:t>
            </a:r>
          </a:p>
          <a:p>
            <a:r>
              <a:rPr lang="en-US" dirty="0"/>
              <a:t>Not so much a financial presentation as that has been presented in recent meetings but I do have backup financial</a:t>
            </a:r>
          </a:p>
          <a:p>
            <a:r>
              <a:rPr lang="en-US" dirty="0"/>
              <a:t>slides for informational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57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last topic for this evening is a review of the technology projects included with the Summer 2019 construction or capital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17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$95K</a:t>
            </a:r>
          </a:p>
          <a:p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$222K</a:t>
            </a:r>
          </a:p>
          <a:p>
            <a:r>
              <a:rPr lang="en-US" dirty="0"/>
              <a:t>Elem $45K</a:t>
            </a:r>
          </a:p>
          <a:p>
            <a:r>
              <a:rPr lang="en-US" dirty="0"/>
              <a:t>Curriculum $68K</a:t>
            </a:r>
          </a:p>
          <a:p>
            <a:r>
              <a:rPr lang="en-US" dirty="0"/>
              <a:t>Other standard refresh </a:t>
            </a:r>
            <a:r>
              <a:rPr lang="en-US" dirty="0" err="1"/>
              <a:t>ipads</a:t>
            </a:r>
            <a:r>
              <a:rPr lang="en-US" dirty="0"/>
              <a:t>/loaners   $190K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486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Fitness center is cut off from communications and standard technology infra like bells, clocks, 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636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 passed by congress, took effect in 2000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3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477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C758C-FF71-43A8-B829-DBF02740B9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713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Fred </a:t>
            </a:r>
            <a:r>
              <a:rPr lang="en-US" dirty="0" err="1"/>
              <a:t>Potzer</a:t>
            </a:r>
            <a:r>
              <a:rPr lang="en-US" dirty="0"/>
              <a:t> was given a courtesy summary of the fiber study and will be kept 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547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board agenda for approval this evening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63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EES paid annual 5% increase each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84CC9-706B-40C7-A2BD-A6BF9ACE47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36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4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0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3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29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0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3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833A8-3E8F-4E54-BB81-365910126669}" type="datetime1">
              <a:rPr lang="en-US" smtClean="0"/>
              <a:t>4/1/2019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1C697-8AE2-4A3F-B4F0-D4E467EC48A8}" type="datetime1">
              <a:rPr lang="en-US" smtClean="0"/>
              <a:t>4/1/2019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27C30-EA0C-40A8-AEA4-1E97F1C93CA4}" type="datetime1">
              <a:rPr lang="en-US" smtClean="0"/>
              <a:t>4/1/2019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48" lvl="0" indent="-45708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8895" lvl="1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343" lvl="2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1747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9784" y="2386744"/>
            <a:ext cx="898925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799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4492" y="4352544"/>
            <a:ext cx="6799841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CFB46-AA84-4728-A2B3-B7189133D7AF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3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3E51-3833-4EE8-8C82-089B18D796B6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21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784" y="2386744"/>
            <a:ext cx="898925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799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4492" y="4352465"/>
            <a:ext cx="6799841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54451-BBDB-4C3B-8D10-EFB6FF498366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12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500" y="2638044"/>
            <a:ext cx="4270659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665" y="2638044"/>
            <a:ext cx="4269135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1F8C-927A-4502-9D0D-47A50B3FF60F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71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024" y="2313434"/>
            <a:ext cx="426913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899" b="0" cap="all" spc="100" baseline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024" y="3143250"/>
            <a:ext cx="4269136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6666" y="3143250"/>
            <a:ext cx="425237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6665" y="2313434"/>
            <a:ext cx="426913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899" b="0" cap="all" spc="100" baseline="0">
                <a:solidFill>
                  <a:schemeClr val="tx2"/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656F3-6173-4040-BEB1-197DB74132A8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55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6F38-D6F7-4C4B-92BB-228ACEC13ED9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59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CFF8-0EC6-489F-9D10-123E115E06E3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6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D27C1-0A3F-491D-8D39-9E4F7C7FD79C}" type="datetime1">
              <a:rPr lang="en-US" smtClean="0"/>
              <a:t>4/1/2019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5012" y="6291791"/>
            <a:ext cx="1219201" cy="273049"/>
          </a:xfrm>
        </p:spPr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4412" y="0"/>
            <a:ext cx="6094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62" y="2243829"/>
            <a:ext cx="4485488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99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326" y="804672"/>
            <a:ext cx="4814586" cy="5248656"/>
          </a:xfrm>
        </p:spPr>
        <p:txBody>
          <a:bodyPr>
            <a:normAutofit/>
          </a:bodyPr>
          <a:lstStyle>
            <a:lvl1pPr>
              <a:defRPr sz="1899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277" y="3549918"/>
            <a:ext cx="3793772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4F10-6050-4E75-9EA7-41A6D7259CBE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463" y="6236208"/>
            <a:ext cx="5123462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35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13" y="2243828"/>
            <a:ext cx="4493827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199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4412" y="0"/>
            <a:ext cx="6100508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199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277" y="3549919"/>
            <a:ext cx="3793772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81B6D96-29CA-46EC-85E8-D0B0D733DE14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463" y="6236208"/>
            <a:ext cx="5123462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02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E82CB-0F6E-494A-8291-A09B16653F69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21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0858" y="937260"/>
            <a:ext cx="1298270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0555" y="937260"/>
            <a:ext cx="6196875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BA52-3E95-45CE-87CA-036231686267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6ACFE-D676-4C68-B7B3-170010BCBB25}" type="datetime1">
              <a:rPr lang="en-US" smtClean="0"/>
              <a:t>4/1/2019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2" y="6155267"/>
            <a:ext cx="1219201" cy="273049"/>
          </a:xfrm>
        </p:spPr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E5FB-F5C8-45C9-BEAE-94ACAC4DCE66}" type="datetime1">
              <a:rPr lang="en-US" smtClean="0"/>
              <a:t>4/1/2019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5012" y="6291791"/>
            <a:ext cx="1219201" cy="273049"/>
          </a:xfrm>
        </p:spPr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9590D-413F-4468-B08C-977A40B1D7B3}" type="datetime1">
              <a:rPr lang="en-US" smtClean="0"/>
              <a:t>4/1/2019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09212" y="6018742"/>
            <a:ext cx="1219201" cy="273049"/>
          </a:xfrm>
        </p:spPr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5F4B-1460-40B4-9061-1D1E26F1E9F7}" type="datetime1">
              <a:rPr lang="en-US" smtClean="0"/>
              <a:t>4/1/2019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66412" y="6291791"/>
            <a:ext cx="1219201" cy="273049"/>
          </a:xfrm>
        </p:spPr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3CE2-FF80-43E7-B62F-34A9DCF2B7A5}" type="datetime1">
              <a:rPr lang="en-US" smtClean="0"/>
              <a:t>4/1/2019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2" y="6155267"/>
            <a:ext cx="1219201" cy="273049"/>
          </a:xfrm>
        </p:spPr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6612" y="6172200"/>
            <a:ext cx="5653087" cy="273049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A955-EA58-483C-9EB3-B2D9B571A00B}" type="datetime1">
              <a:rPr lang="en-US" smtClean="0"/>
              <a:t>4/1/2019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9F0E22-40DF-4577-99A0-6EB3083A8388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0555" y="964692"/>
            <a:ext cx="7727715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0555" y="2638045"/>
            <a:ext cx="772771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9392" y="6238816"/>
            <a:ext cx="2753029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4EC46A6-CB1C-4158-8A42-3C1F9C90B7BD}" type="datetime1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9784" y="6236208"/>
            <a:ext cx="58996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6120" y="6217920"/>
            <a:ext cx="365665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4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2799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063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594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126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657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469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3868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6853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210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019F-1404-4403-B5AF-58FD5AA77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8077198" cy="2514601"/>
          </a:xfrm>
        </p:spPr>
        <p:txBody>
          <a:bodyPr>
            <a:normAutofit/>
          </a:bodyPr>
          <a:lstStyle/>
          <a:p>
            <a:r>
              <a:rPr lang="en-US" sz="4400" dirty="0"/>
              <a:t>Building &amp; Property Committee</a:t>
            </a:r>
            <a:br>
              <a:rPr lang="en-US" sz="4400" dirty="0"/>
            </a:br>
            <a:r>
              <a:rPr lang="en-US" sz="4400" dirty="0"/>
              <a:t>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E5883-9E6F-4F57-9964-B783E1FFBC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19 04 01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77303-CD53-4B60-B771-A6A0FB059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0716" y="6109758"/>
            <a:ext cx="634167" cy="637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729C27-7F83-4D5D-B9EC-4E18005BDA8D}"/>
              </a:ext>
            </a:extLst>
          </p:cNvPr>
          <p:cNvSpPr txBox="1"/>
          <p:nvPr/>
        </p:nvSpPr>
        <p:spPr>
          <a:xfrm>
            <a:off x="150812" y="6324600"/>
            <a:ext cx="59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v.07</a:t>
            </a:r>
          </a:p>
        </p:txBody>
      </p:sp>
    </p:spTree>
    <p:extLst>
      <p:ext uri="{BB962C8B-B14F-4D97-AF65-F5344CB8AC3E}">
        <p14:creationId xmlns:p14="http://schemas.microsoft.com/office/powerpoint/2010/main" val="121026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FB3D-E02F-45C4-8838-326633C9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1C600E-1966-4FA7-AE47-44D7B82C2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612" y="24809"/>
            <a:ext cx="11158788" cy="68331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C2B78-098B-4B82-91BF-F91BE196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10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9D61-B14E-4937-8769-5E1ED27173C2}"/>
              </a:ext>
            </a:extLst>
          </p:cNvPr>
          <p:cNvCxnSpPr/>
          <p:nvPr/>
        </p:nvCxnSpPr>
        <p:spPr>
          <a:xfrm>
            <a:off x="608012" y="2286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6693E-E762-4024-ADA3-BB92AD3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E823DD-5930-4C48-91AB-DFC2000C5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5612" y="3896"/>
            <a:ext cx="11277600" cy="68558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40F42-5502-4106-BE67-0A6FE4B5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3AFC2F-1F25-4000-97EB-74E589CEAE6F}"/>
              </a:ext>
            </a:extLst>
          </p:cNvPr>
          <p:cNvCxnSpPr/>
          <p:nvPr/>
        </p:nvCxnSpPr>
        <p:spPr>
          <a:xfrm>
            <a:off x="608012" y="2286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2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5E40-D108-4DE4-A7E8-D8DEAF40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5039A-1DE3-4896-8C05-F6F61F7D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B0E9E-95D2-4608-9E6E-35F2BA06E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33" y="0"/>
            <a:ext cx="11284757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B35F28-7BD4-4C49-9AA9-A98DF3C5999D}"/>
              </a:ext>
            </a:extLst>
          </p:cNvPr>
          <p:cNvCxnSpPr/>
          <p:nvPr/>
        </p:nvCxnSpPr>
        <p:spPr>
          <a:xfrm>
            <a:off x="608012" y="2286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AED5C-2306-480A-ABD9-DD624E112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1D61-1A1F-4FC3-BD11-93157A69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5D5B7-C7BF-488F-AC06-7EBE8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0C8C9A-A51E-4F7B-802D-00B936C19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35" y="0"/>
            <a:ext cx="11226753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CB33C2-59EF-44DE-92F6-6409B30FE6B1}"/>
              </a:ext>
            </a:extLst>
          </p:cNvPr>
          <p:cNvCxnSpPr/>
          <p:nvPr/>
        </p:nvCxnSpPr>
        <p:spPr>
          <a:xfrm>
            <a:off x="608012" y="2286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05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4F883-2151-4BD5-8A34-F990F5EC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24D80-E55F-403C-9270-61C8EEF3F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C0C68-B0FE-43F5-8891-DEAE91C5E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D3B9A-71C2-4251-9011-5F39265A6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96" y="0"/>
            <a:ext cx="11197632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0C5B93-3BAE-4D05-9593-52C29CEF1D00}"/>
              </a:ext>
            </a:extLst>
          </p:cNvPr>
          <p:cNvCxnSpPr/>
          <p:nvPr/>
        </p:nvCxnSpPr>
        <p:spPr>
          <a:xfrm>
            <a:off x="608012" y="2286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4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3FB4-538E-44BD-BAE5-DC50B8EF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609600"/>
          </a:xfrm>
        </p:spPr>
        <p:txBody>
          <a:bodyPr/>
          <a:lstStyle/>
          <a:p>
            <a:r>
              <a:rPr lang="en-US" dirty="0"/>
              <a:t>HS Furniture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37AA-1C3A-4792-8F1C-BE075294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2" y="1447800"/>
            <a:ext cx="8686801" cy="4191000"/>
          </a:xfrm>
        </p:spPr>
        <p:txBody>
          <a:bodyPr/>
          <a:lstStyle/>
          <a:p>
            <a:r>
              <a:rPr lang="en-US" dirty="0"/>
              <a:t>CRA has change order proposal for the FFE process along with timeline for FFE process in tonight’s voting agenda.</a:t>
            </a:r>
          </a:p>
          <a:p>
            <a:r>
              <a:rPr lang="en-US" dirty="0"/>
              <a:t>These HS items are not part of construction initiative; rather, the Principal wanted to replace furniture in the 9 rooms with the old </a:t>
            </a:r>
            <a:r>
              <a:rPr lang="en-US" dirty="0" err="1"/>
              <a:t>uni</a:t>
            </a:r>
            <a:r>
              <a:rPr lang="en-US" dirty="0"/>
              <a:t>-desks.</a:t>
            </a:r>
          </a:p>
          <a:p>
            <a:r>
              <a:rPr lang="en-US" dirty="0"/>
              <a:t>While they are not part of the FFE process, we are taking advantage of construction in the same time/space to authorize </a:t>
            </a:r>
            <a:r>
              <a:rPr lang="en-US" b="1" dirty="0">
                <a:solidFill>
                  <a:schemeClr val="tx1"/>
                </a:solidFill>
              </a:rPr>
              <a:t>Capital Projects Reserve </a:t>
            </a:r>
            <a:r>
              <a:rPr lang="en-US" dirty="0"/>
              <a:t>funding and hopping on the FFE bid to get best pricing.</a:t>
            </a:r>
          </a:p>
          <a:p>
            <a:r>
              <a:rPr lang="en-US" dirty="0"/>
              <a:t>There are three components:  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/>
              <a:t>Replace 9 classrooms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/>
              <a:t>Allow Flex Furniture Trial Teachers to add a component to their classroom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/>
              <a:t>Replace select library furniture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A36D1-90D3-4E92-B6F7-22E2C05C2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03212" y="37214"/>
            <a:ext cx="11357841" cy="763401"/>
          </a:xfrm>
          <a:prstGeom prst="rect">
            <a:avLst/>
          </a:prstGeom>
        </p:spPr>
        <p:txBody>
          <a:bodyPr spcFirstLastPara="1" vert="horz" wrap="square" lIns="121868" tIns="121868" rIns="121868" bIns="121868" rtlCol="0" anchor="t" anchorCtr="0">
            <a:noAutofit/>
          </a:bodyPr>
          <a:lstStyle/>
          <a:p>
            <a:pPr algn="ctr"/>
            <a:r>
              <a:rPr lang="en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 Seating Options </a:t>
            </a:r>
            <a:endParaRPr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5" name="Google Shape;55;p13"/>
          <p:cNvGraphicFramePr/>
          <p:nvPr>
            <p:extLst>
              <p:ext uri="{D42A27DB-BD31-4B8C-83A1-F6EECF244321}">
                <p14:modId xmlns:p14="http://schemas.microsoft.com/office/powerpoint/2010/main" val="3967842111"/>
              </p:ext>
            </p:extLst>
          </p:nvPr>
        </p:nvGraphicFramePr>
        <p:xfrm>
          <a:off x="1444603" y="616896"/>
          <a:ext cx="9075057" cy="624819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25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5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556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Option 1</a:t>
                      </a:r>
                      <a:endParaRPr sz="18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(selected by five teachers)</a:t>
                      </a:r>
                      <a:endParaRPr sz="1800" b="1" dirty="0"/>
                    </a:p>
                  </a:txBody>
                  <a:tcPr marL="121868" marR="121868" marT="121868" marB="121868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Option 2</a:t>
                      </a:r>
                      <a:endParaRPr sz="1800" b="1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(selected by two teachers)</a:t>
                      </a:r>
                      <a:endParaRPr sz="1800" b="1" dirty="0"/>
                    </a:p>
                  </a:txBody>
                  <a:tcPr marL="121868" marR="121868" marT="121868" marB="121868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Option 3</a:t>
                      </a:r>
                      <a:endParaRPr sz="18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(selected by two teachers)</a:t>
                      </a:r>
                      <a:endParaRPr sz="1800" b="1"/>
                    </a:p>
                  </a:txBody>
                  <a:tcPr marL="121868" marR="121868" marT="121868" marB="121868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786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Provides students with  collaborative seating options. 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Students have choice in sitting on regular height chairs or stools at cafe tables. 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Students also have the option to stand at the cafe style tables. 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Ribbon tables may be pushed together to create a large discussion table.</a:t>
                      </a:r>
                      <a:endParaRPr sz="1800" dirty="0"/>
                    </a:p>
                  </a:txBody>
                  <a:tcPr marL="121868" marR="121868" marT="121868" marB="121868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Provides students with collaborative and independent seating options.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Sit to Stand Desks provide options for students to work at an individual space or push desks together for collaboration.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Students have choice in sitting on regular height chairs or standing at the Sit to Stand Desk.</a:t>
                      </a:r>
                      <a:endParaRPr sz="1800" dirty="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 sz="1800" dirty="0">
                          <a:solidFill>
                            <a:schemeClr val="dk1"/>
                          </a:solidFill>
                        </a:rPr>
                        <a:t>Wisp tables may be pushed together for larger collaborative group.</a:t>
                      </a:r>
                      <a:endParaRPr sz="1800" dirty="0"/>
                    </a:p>
                  </a:txBody>
                  <a:tcPr marL="121868" marR="121868" marT="121868" marB="121868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Provides students with collaborative seating options.</a:t>
                      </a:r>
                      <a:endParaRPr sz="18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Students have choice in standing at group table and cafe style tables.</a:t>
                      </a:r>
                      <a:endParaRPr sz="18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Stools are also provided if students choose to sit at the standing height tables.</a:t>
                      </a:r>
                      <a:endParaRPr sz="18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Ribbon tables allow for students to sit at regular height.</a:t>
                      </a:r>
                      <a:endParaRPr sz="1800" dirty="0"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 sz="1800" dirty="0"/>
                        <a:t>Ribbon tables may be pushed together for larger collaborative group.</a:t>
                      </a:r>
                      <a:endParaRPr sz="1800" dirty="0"/>
                    </a:p>
                  </a:txBody>
                  <a:tcPr marL="121868" marR="121868" marT="121868" marB="121868">
                    <a:lnL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8B7CBF-D974-4BB6-B4F6-024497FE5E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A02F-7515-42AF-9B2F-6E89F4A9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26868"/>
            <a:ext cx="5410200" cy="616678"/>
          </a:xfrm>
        </p:spPr>
        <p:txBody>
          <a:bodyPr/>
          <a:lstStyle/>
          <a:p>
            <a:r>
              <a:rPr lang="en-US" dirty="0"/>
              <a:t>HS Flex Furniture Options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3B3974E-1476-44EB-AD9C-469D9B4A1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23377" y="4330386"/>
            <a:ext cx="5385704" cy="4658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3A91F-FCEE-4699-9789-F2710E31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E05A08-8267-48E8-BF4A-CB85A8D46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27" y="78592"/>
            <a:ext cx="5092229" cy="1064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1E7DC4-56B6-4964-A8FD-5BD7258221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118" y="318195"/>
            <a:ext cx="4671959" cy="1358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4B02C2-385E-4857-B614-9E81B56740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5940" y="2384721"/>
            <a:ext cx="4282939" cy="31047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883385-5C1F-4363-B90A-51DF378D2DC5}"/>
              </a:ext>
            </a:extLst>
          </p:cNvPr>
          <p:cNvSpPr txBox="1"/>
          <p:nvPr/>
        </p:nvSpPr>
        <p:spPr>
          <a:xfrm>
            <a:off x="8241885" y="1716247"/>
            <a:ext cx="16610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 Wisp Tables</a:t>
            </a:r>
          </a:p>
          <a:p>
            <a:r>
              <a:rPr lang="en-US" sz="1400" dirty="0"/>
              <a:t>6 Sit 2 stand desks</a:t>
            </a:r>
          </a:p>
          <a:p>
            <a:r>
              <a:rPr lang="en-US" sz="1400" dirty="0"/>
              <a:t>6 Gray chairs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06EDC-F76F-46D3-AE6C-2BB747CD7251}"/>
              </a:ext>
            </a:extLst>
          </p:cNvPr>
          <p:cNvSpPr txBox="1"/>
          <p:nvPr/>
        </p:nvSpPr>
        <p:spPr>
          <a:xfrm>
            <a:off x="7873884" y="4796214"/>
            <a:ext cx="29947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 Standing height table</a:t>
            </a:r>
          </a:p>
          <a:p>
            <a:r>
              <a:rPr lang="en-US" sz="1400" dirty="0"/>
              <a:t>3 square café standing height tables</a:t>
            </a:r>
          </a:p>
          <a:p>
            <a:r>
              <a:rPr lang="en-US" sz="1400" dirty="0"/>
              <a:t>2 Gray chairs</a:t>
            </a:r>
          </a:p>
          <a:p>
            <a:r>
              <a:rPr lang="en-US" sz="1400" dirty="0"/>
              <a:t>2 Ribbon tables</a:t>
            </a:r>
          </a:p>
          <a:p>
            <a:r>
              <a:rPr lang="en-US" sz="1400" dirty="0"/>
              <a:t>12 stools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4709A-4397-4AEA-B63F-A61A0C9D3799}"/>
              </a:ext>
            </a:extLst>
          </p:cNvPr>
          <p:cNvSpPr txBox="1"/>
          <p:nvPr/>
        </p:nvSpPr>
        <p:spPr>
          <a:xfrm>
            <a:off x="1360185" y="1143000"/>
            <a:ext cx="26677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 Ribbon tables</a:t>
            </a:r>
          </a:p>
          <a:p>
            <a:r>
              <a:rPr lang="en-US" sz="1400" dirty="0"/>
              <a:t>5 gray chairs</a:t>
            </a:r>
          </a:p>
          <a:p>
            <a:r>
              <a:rPr lang="en-US" sz="1400" dirty="0"/>
              <a:t>3 </a:t>
            </a:r>
            <a:r>
              <a:rPr lang="en-US" sz="1400" dirty="0" err="1"/>
              <a:t>Sq</a:t>
            </a:r>
            <a:r>
              <a:rPr lang="en-US" sz="1400" dirty="0"/>
              <a:t> café standing height tables</a:t>
            </a:r>
          </a:p>
          <a:p>
            <a:r>
              <a:rPr lang="en-US" sz="1400" dirty="0"/>
              <a:t>6 stools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D04589-711F-42FB-87F8-CF2327B7E0BD}"/>
              </a:ext>
            </a:extLst>
          </p:cNvPr>
          <p:cNvCxnSpPr>
            <a:cxnSpLocks/>
          </p:cNvCxnSpPr>
          <p:nvPr/>
        </p:nvCxnSpPr>
        <p:spPr>
          <a:xfrm flipH="1" flipV="1">
            <a:off x="3516902" y="1931701"/>
            <a:ext cx="418306" cy="484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1BF38B-6F1E-475E-8171-E1ABD8215EFB}"/>
              </a:ext>
            </a:extLst>
          </p:cNvPr>
          <p:cNvCxnSpPr>
            <a:cxnSpLocks/>
          </p:cNvCxnSpPr>
          <p:nvPr/>
        </p:nvCxnSpPr>
        <p:spPr>
          <a:xfrm flipV="1">
            <a:off x="4838529" y="1007494"/>
            <a:ext cx="2015020" cy="13772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736663-78BD-4381-8AB5-1F76CB5E627E}"/>
              </a:ext>
            </a:extLst>
          </p:cNvPr>
          <p:cNvCxnSpPr>
            <a:cxnSpLocks/>
          </p:cNvCxnSpPr>
          <p:nvPr/>
        </p:nvCxnSpPr>
        <p:spPr>
          <a:xfrm>
            <a:off x="6239347" y="2594285"/>
            <a:ext cx="921865" cy="15967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25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A53-B72D-46ED-9919-A034582F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7412" y="232338"/>
            <a:ext cx="4747583" cy="10369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BB225-0A69-411B-8EDB-4319931A4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63F1B-C43E-4871-91CE-369228C7D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657" y="144142"/>
            <a:ext cx="6327172" cy="62841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380C4-3109-46D3-803C-56391948F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12" y="2826751"/>
            <a:ext cx="2667000" cy="34650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A93F7D-B4A9-4EFB-B46B-8ABDFA95D814}"/>
              </a:ext>
            </a:extLst>
          </p:cNvPr>
          <p:cNvCxnSpPr>
            <a:cxnSpLocks/>
          </p:cNvCxnSpPr>
          <p:nvPr/>
        </p:nvCxnSpPr>
        <p:spPr>
          <a:xfrm flipV="1">
            <a:off x="3503612" y="1561479"/>
            <a:ext cx="1828800" cy="80072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5CA1277-4922-47CA-995A-A7BC1027D4C1}"/>
              </a:ext>
            </a:extLst>
          </p:cNvPr>
          <p:cNvSpPr txBox="1"/>
          <p:nvPr/>
        </p:nvSpPr>
        <p:spPr>
          <a:xfrm>
            <a:off x="225235" y="2252986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The original Flex Furniture team got to select an item to add to their classroom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66047-BC59-4054-83AC-5E0DDABFE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30" y="144142"/>
            <a:ext cx="2533650" cy="136057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73FF61-D62E-4F66-A638-52F2F2AA31C6}"/>
              </a:ext>
            </a:extLst>
          </p:cNvPr>
          <p:cNvCxnSpPr>
            <a:cxnSpLocks/>
          </p:cNvCxnSpPr>
          <p:nvPr/>
        </p:nvCxnSpPr>
        <p:spPr>
          <a:xfrm>
            <a:off x="2853246" y="824432"/>
            <a:ext cx="2402966" cy="65406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5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54CF5-AF85-4BFE-9CBD-1DD8240F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0"/>
            <a:ext cx="8686801" cy="1066800"/>
          </a:xfrm>
        </p:spPr>
        <p:txBody>
          <a:bodyPr/>
          <a:lstStyle/>
          <a:p>
            <a:r>
              <a:rPr lang="en-US" dirty="0"/>
              <a:t>Agenda Item: Approve Capital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7876D-A96F-47C3-A8C4-3B47A62C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10AC0-B8D7-41F0-B610-1E21B170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1219200"/>
            <a:ext cx="970961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DCB690-5DE4-48F1-B383-70D4D520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03F6E-98F2-43E2-AC09-827167D1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762000"/>
            <a:ext cx="6357248" cy="402431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6C79503-7D26-4744-8925-4856ABB57F31}"/>
              </a:ext>
            </a:extLst>
          </p:cNvPr>
          <p:cNvSpPr/>
          <p:nvPr/>
        </p:nvSpPr>
        <p:spPr>
          <a:xfrm>
            <a:off x="7768061" y="16764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723AD1-5E6F-486C-866C-D5AAB5EF9F2B}"/>
              </a:ext>
            </a:extLst>
          </p:cNvPr>
          <p:cNvSpPr/>
          <p:nvPr/>
        </p:nvSpPr>
        <p:spPr>
          <a:xfrm>
            <a:off x="2513012" y="3217269"/>
            <a:ext cx="1066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5DF839C-CDEB-4485-AB3F-CF30CBF7E23A}"/>
              </a:ext>
            </a:extLst>
          </p:cNvPr>
          <p:cNvSpPr/>
          <p:nvPr/>
        </p:nvSpPr>
        <p:spPr>
          <a:xfrm>
            <a:off x="3732212" y="3217269"/>
            <a:ext cx="304800" cy="21173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90A0A-2D6F-4970-8D28-5D321ADD81CF}"/>
              </a:ext>
            </a:extLst>
          </p:cNvPr>
          <p:cNvSpPr txBox="1"/>
          <p:nvPr/>
        </p:nvSpPr>
        <p:spPr>
          <a:xfrm>
            <a:off x="9294812" y="2743200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presentation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FBB422-36C7-402E-90D5-0E34F1EEC379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6704012" y="2895600"/>
            <a:ext cx="2590800" cy="322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67CC1A-2371-4BE7-8877-D8A600B44FBD}"/>
              </a:ext>
            </a:extLst>
          </p:cNvPr>
          <p:cNvSpPr txBox="1"/>
          <p:nvPr/>
        </p:nvSpPr>
        <p:spPr>
          <a:xfrm>
            <a:off x="5165119" y="5181600"/>
            <a:ext cx="356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construction schedules here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59B9A9-6BA2-4DA0-B5CC-8333347A4CB4}"/>
              </a:ext>
            </a:extLst>
          </p:cNvPr>
          <p:cNvCxnSpPr>
            <a:cxnSpLocks/>
          </p:cNvCxnSpPr>
          <p:nvPr/>
        </p:nvCxnSpPr>
        <p:spPr>
          <a:xfrm flipH="1" flipV="1">
            <a:off x="3759126" y="3505200"/>
            <a:ext cx="1405993" cy="1676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4BF586-ECD5-43E6-B383-8E3795DCF1FE}"/>
              </a:ext>
            </a:extLst>
          </p:cNvPr>
          <p:cNvCxnSpPr>
            <a:cxnSpLocks/>
          </p:cNvCxnSpPr>
          <p:nvPr/>
        </p:nvCxnSpPr>
        <p:spPr>
          <a:xfrm flipH="1" flipV="1">
            <a:off x="3759126" y="4113584"/>
            <a:ext cx="1405993" cy="1068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3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5C532-A975-415C-8BCF-517636163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20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9DD9B-4F40-4B12-B313-76A53138C2F5}"/>
              </a:ext>
            </a:extLst>
          </p:cNvPr>
          <p:cNvSpPr txBox="1"/>
          <p:nvPr/>
        </p:nvSpPr>
        <p:spPr>
          <a:xfrm>
            <a:off x="1674812" y="1676400"/>
            <a:ext cx="9753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Questions ?</a:t>
            </a:r>
          </a:p>
          <a:p>
            <a:endParaRPr lang="en-US" sz="4800" dirty="0">
              <a:solidFill>
                <a:srgbClr val="FF0000"/>
              </a:solidFill>
            </a:endParaRPr>
          </a:p>
          <a:p>
            <a:endParaRPr lang="en-US" sz="4800" dirty="0">
              <a:solidFill>
                <a:srgbClr val="FF0000"/>
              </a:solidFill>
            </a:endParaRPr>
          </a:p>
          <a:p>
            <a:r>
              <a:rPr lang="en-US" sz="4800" dirty="0">
                <a:solidFill>
                  <a:srgbClr val="FF0000"/>
                </a:solidFill>
              </a:rPr>
              <a:t>                                       </a:t>
            </a:r>
          </a:p>
          <a:p>
            <a:r>
              <a:rPr lang="en-US" sz="4800" dirty="0">
                <a:solidFill>
                  <a:srgbClr val="FF0000"/>
                </a:solidFill>
              </a:rPr>
              <a:t>                                              </a:t>
            </a:r>
            <a:r>
              <a:rPr lang="en-US" sz="3600" i="1" dirty="0">
                <a:solidFill>
                  <a:srgbClr val="FF0000"/>
                </a:solidFill>
              </a:rPr>
              <a:t>(</a:t>
            </a:r>
            <a:r>
              <a:rPr lang="en-US" sz="2400" i="1" dirty="0">
                <a:solidFill>
                  <a:srgbClr val="FF0000"/>
                </a:solidFill>
              </a:rPr>
              <a:t>next: tech update)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D490E-FBC0-4A7D-8109-5103A120B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Technology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FB57B-958D-4A08-BE94-D852B9C8F2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1, 2019</a:t>
            </a:r>
          </a:p>
          <a:p>
            <a:r>
              <a:rPr lang="en-US" dirty="0"/>
              <a:t>BSSD Buildings &amp; Property Meeting</a:t>
            </a:r>
          </a:p>
        </p:txBody>
      </p:sp>
    </p:spTree>
    <p:extLst>
      <p:ext uri="{BB962C8B-B14F-4D97-AF65-F5344CB8AC3E}">
        <p14:creationId xmlns:p14="http://schemas.microsoft.com/office/powerpoint/2010/main" val="283106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914F-73AF-4A83-8B71-DD5BECA54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BCE0-B2CF-4460-ABCD-E189DC551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296" y="2555876"/>
            <a:ext cx="7727715" cy="3661318"/>
          </a:xfrm>
        </p:spPr>
        <p:txBody>
          <a:bodyPr>
            <a:normAutofit/>
          </a:bodyPr>
          <a:lstStyle/>
          <a:p>
            <a:r>
              <a:rPr lang="en-US" dirty="0"/>
              <a:t>Summer 2019 Projects Update</a:t>
            </a:r>
          </a:p>
          <a:p>
            <a:r>
              <a:rPr lang="en-US" dirty="0"/>
              <a:t>Capital Projects – Smart TV adds</a:t>
            </a:r>
          </a:p>
          <a:p>
            <a:r>
              <a:rPr lang="en-US" dirty="0"/>
              <a:t>Change order 1</a:t>
            </a:r>
          </a:p>
          <a:p>
            <a:r>
              <a:rPr lang="en-US" dirty="0"/>
              <a:t>Change order 2</a:t>
            </a:r>
          </a:p>
          <a:p>
            <a:r>
              <a:rPr lang="en-US" dirty="0"/>
              <a:t>COPPA Compliance update</a:t>
            </a:r>
          </a:p>
          <a:p>
            <a:r>
              <a:rPr lang="en-US" dirty="0"/>
              <a:t>Fiber to Oak Flat and Newville Feasibility Update</a:t>
            </a:r>
          </a:p>
          <a:p>
            <a:r>
              <a:rPr lang="en-US" dirty="0"/>
              <a:t>Future Board Action Items</a:t>
            </a:r>
          </a:p>
          <a:p>
            <a:pPr marL="228531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7FFF0-54AE-4F87-82A8-72E7C25C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22</a:t>
            </a:fld>
            <a:endParaRPr lang="en-US" dirty="0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21306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17705F-B02C-4409-B173-0A594D5F7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93"/>
            <a:ext cx="6094413" cy="6856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en-US" sz="1799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2A262-A679-4CE3-A0C1-63A738C65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43" y="2542835"/>
            <a:ext cx="8684538" cy="1772331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32" tIns="182832" rIns="182832" bIns="182832" rtlCol="0" anchor="ctr">
            <a:normAutofit/>
          </a:bodyPr>
          <a:lstStyle/>
          <a:p>
            <a:r>
              <a:rPr lang="en-US" sz="4799"/>
              <a:t>Summer 2019 technology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198BB-0E4E-4075-A8F8-904BF244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6120" y="6217194"/>
            <a:ext cx="365665" cy="365665"/>
          </a:xfrm>
        </p:spPr>
        <p:txBody>
          <a:bodyPr vert="horz" lIns="18283" tIns="45708" rIns="18283" bIns="45708" rtlCol="0" anchor="ctr">
            <a:normAutofit/>
          </a:bodyPr>
          <a:lstStyle/>
          <a:p>
            <a:pPr defTabSz="457063"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>
                <a:latin typeface="Gill Sans MT" panose="020B0502020104020203"/>
              </a:rPr>
              <a:pPr defTabSz="457063"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515606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824C-19BB-4237-9D6F-80F9AEA0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Related to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13A43-3AF9-4CF8-B5D0-0213DCB81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554" y="2638251"/>
            <a:ext cx="8371838" cy="3488470"/>
          </a:xfrm>
        </p:spPr>
        <p:txBody>
          <a:bodyPr>
            <a:normAutofit fontScale="92500" lnSpcReduction="20000"/>
          </a:bodyPr>
          <a:lstStyle/>
          <a:p>
            <a:r>
              <a:rPr lang="en-US" sz="1999" dirty="0"/>
              <a:t>Student 1:1</a:t>
            </a:r>
          </a:p>
          <a:p>
            <a:pPr lvl="1"/>
            <a:r>
              <a:rPr lang="en-US" sz="1999" dirty="0"/>
              <a:t>New 6</a:t>
            </a:r>
            <a:r>
              <a:rPr lang="en-US" sz="1999" baseline="30000" dirty="0"/>
              <a:t>th</a:t>
            </a:r>
            <a:r>
              <a:rPr lang="en-US" sz="1999" dirty="0"/>
              <a:t> grade Chromebooks and 9</a:t>
            </a:r>
            <a:r>
              <a:rPr lang="en-US" sz="1999" baseline="30000" dirty="0"/>
              <a:t>th</a:t>
            </a:r>
            <a:r>
              <a:rPr lang="en-US" sz="1999" dirty="0"/>
              <a:t> grade laptops</a:t>
            </a:r>
          </a:p>
          <a:p>
            <a:pPr lvl="1"/>
            <a:r>
              <a:rPr lang="en-US" sz="1999" dirty="0"/>
              <a:t>Refresh HS Classroom Laptop spares</a:t>
            </a:r>
          </a:p>
          <a:p>
            <a:pPr lvl="1"/>
            <a:r>
              <a:rPr lang="en-US" sz="1999" dirty="0"/>
              <a:t>Refresh Elementary Gen 1 Chromebooks &amp; iPads</a:t>
            </a:r>
          </a:p>
          <a:p>
            <a:r>
              <a:rPr lang="en-US" sz="1999" dirty="0"/>
              <a:t>Curriculum driven technology needs</a:t>
            </a:r>
          </a:p>
          <a:p>
            <a:pPr lvl="1"/>
            <a:r>
              <a:rPr lang="en-US" sz="1999" dirty="0"/>
              <a:t>Middle School Laptop carts</a:t>
            </a:r>
          </a:p>
          <a:p>
            <a:pPr lvl="2"/>
            <a:r>
              <a:rPr lang="en-US" sz="1999" dirty="0"/>
              <a:t>Refresh very old lab equipment (STEM)</a:t>
            </a:r>
          </a:p>
          <a:p>
            <a:pPr lvl="2"/>
            <a:r>
              <a:rPr lang="en-US" sz="1999" dirty="0"/>
              <a:t>Refresh library computers in support of Technology Education &amp; Library </a:t>
            </a:r>
            <a:r>
              <a:rPr lang="en-US" sz="1999"/>
              <a:t>Media courses</a:t>
            </a:r>
            <a:endParaRPr lang="en-US" sz="1999" dirty="0"/>
          </a:p>
          <a:p>
            <a:pPr lvl="1"/>
            <a:r>
              <a:rPr lang="en-US" sz="1999" dirty="0"/>
              <a:t>High School refresh 5 year old Computer Aided Design Lab equipment</a:t>
            </a:r>
          </a:p>
          <a:p>
            <a:pPr marL="457063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DABDF-7A37-4F60-B0B5-5A22A712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24</a:t>
            </a:fld>
            <a:endParaRPr lang="en-US" dirty="0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569414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E5E7-5160-4F9F-9B44-2DE6F87A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3A351-EFEE-4A5C-B4DD-2D09C755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25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ACABC3-39BF-4201-B28E-1F639D6F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82" y="2477119"/>
            <a:ext cx="11729484" cy="30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7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46E8-A457-4591-8066-BBEAB3874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Rock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734AF-8D00-4B05-8D97-FDBAA319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26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CEE27-CDDC-4E93-988C-344E97DAD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1" y="2418462"/>
            <a:ext cx="11882940" cy="29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79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A1E4-DF01-4778-A19B-EC0CEB67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Oak Flat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00EBD-B325-40A9-AE81-0DA50CD6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27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AE4AD-6ED9-49AB-B40D-D5FD5006E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8" y="2843560"/>
            <a:ext cx="11925353" cy="214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0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EF9B2-B2C7-425E-BE1A-F5EFF20C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7EF7A-A0AA-4DF2-BEC2-A96F081B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28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A8E23-0A8C-481F-A77E-0FD63CDE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8" y="2936835"/>
            <a:ext cx="11822043" cy="1163586"/>
          </a:xfrm>
          <a:prstGeom prst="rect">
            <a:avLst/>
          </a:prstGeom>
        </p:spPr>
      </p:pic>
      <p:pic>
        <p:nvPicPr>
          <p:cNvPr id="5" name="Picture 4" descr="Image result for virtual set">
            <a:extLst>
              <a:ext uri="{FF2B5EF4-FFF2-40B4-BE49-F238E27FC236}">
                <a16:creationId xmlns:a16="http://schemas.microsoft.com/office/drawing/2014/main" id="{8545900B-48DA-4F64-8968-E7CA1CCA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39" y="4502450"/>
            <a:ext cx="3406141" cy="191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what is a tricaster used for">
            <a:extLst>
              <a:ext uri="{FF2B5EF4-FFF2-40B4-BE49-F238E27FC236}">
                <a16:creationId xmlns:a16="http://schemas.microsoft.com/office/drawing/2014/main" id="{8CC436E2-2C42-44E2-9FCD-556705BD6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51" y="4447615"/>
            <a:ext cx="3314858" cy="20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22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9623-88D0-44FB-84CE-53ACFC2B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Order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32344-EDBD-48AF-AB58-7348B054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29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6D73F-9144-4DF1-A184-BCE2B96DB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623" y="3853473"/>
            <a:ext cx="8313160" cy="2847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34CD3A-FF13-499E-841E-050C03687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87" y="2281586"/>
            <a:ext cx="11931304" cy="148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8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AE36-E33C-4893-8F92-9B2D18CBB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612" y="609600"/>
            <a:ext cx="3048000" cy="5334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2A8B-DB79-4F75-AAD9-5087E733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24000"/>
            <a:ext cx="5257800" cy="4191000"/>
          </a:xfrm>
        </p:spPr>
        <p:txBody>
          <a:bodyPr/>
          <a:lstStyle/>
          <a:p>
            <a:r>
              <a:rPr lang="en-US" dirty="0"/>
              <a:t>Director Updates (Rick Gilliam)</a:t>
            </a:r>
          </a:p>
          <a:p>
            <a:pPr lvl="1"/>
            <a:r>
              <a:rPr lang="en-US" dirty="0"/>
              <a:t>Newville Terrazzo</a:t>
            </a:r>
          </a:p>
          <a:p>
            <a:pPr lvl="1"/>
            <a:r>
              <a:rPr lang="en-US" dirty="0"/>
              <a:t>Mowing Bid Results	</a:t>
            </a:r>
          </a:p>
          <a:p>
            <a:pPr lvl="1"/>
            <a:r>
              <a:rPr lang="en-US" dirty="0"/>
              <a:t>Gym Relighting Project</a:t>
            </a:r>
          </a:p>
          <a:p>
            <a:pPr lvl="1"/>
            <a:r>
              <a:rPr lang="en-US" dirty="0"/>
              <a:t>MR Initial Construction Schedule</a:t>
            </a:r>
          </a:p>
          <a:p>
            <a:pPr lvl="1"/>
            <a:r>
              <a:rPr lang="en-US" dirty="0"/>
              <a:t>OF Initial Construction Schedule</a:t>
            </a:r>
          </a:p>
          <a:p>
            <a:r>
              <a:rPr lang="en-US" dirty="0"/>
              <a:t>Superintendent Updates (Dr. Fry)</a:t>
            </a:r>
          </a:p>
          <a:p>
            <a:pPr lvl="1"/>
            <a:r>
              <a:rPr lang="en-US" dirty="0"/>
              <a:t>HS Furniture Purchase</a:t>
            </a:r>
          </a:p>
          <a:p>
            <a:pPr lvl="1"/>
            <a:r>
              <a:rPr lang="en-US" dirty="0"/>
              <a:t>Review Capital Projects Approval</a:t>
            </a:r>
          </a:p>
          <a:p>
            <a:r>
              <a:rPr lang="en-US" dirty="0"/>
              <a:t>Technology Update (Rob Krepps)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AA637-1863-4427-A7B8-D9D70B59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9623-88D0-44FB-84CE-53ACFC2B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Order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32344-EDBD-48AF-AB58-7348B054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30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A883C-5D23-46C2-9BAA-671A7196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8" y="2553517"/>
            <a:ext cx="11914768" cy="13179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57B16B-7D66-4C07-977D-EA49ADEA593F}"/>
              </a:ext>
            </a:extLst>
          </p:cNvPr>
          <p:cNvSpPr/>
          <p:nvPr/>
        </p:nvSpPr>
        <p:spPr>
          <a:xfrm>
            <a:off x="2394232" y="4092434"/>
            <a:ext cx="8284383" cy="258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727" lvl="1" indent="-285664" defTabSz="457063">
              <a:buFont typeface="Arial" panose="020B0604020202020204" pitchFamily="34" charset="0"/>
              <a:buChar char="•"/>
            </a:pPr>
            <a:r>
              <a:rPr lang="en-US" sz="1799" dirty="0" err="1">
                <a:solidFill>
                  <a:srgbClr val="000000"/>
                </a:solidFill>
                <a:latin typeface="Gill Sans MT" panose="020B0502020104020203"/>
              </a:rPr>
              <a:t>WiFi</a:t>
            </a: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 access points all buildings</a:t>
            </a:r>
          </a:p>
          <a:p>
            <a:pPr marL="1199790" lvl="2" indent="-285664" defTabSz="457063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MS &amp; HS currently have minimal outdoor </a:t>
            </a:r>
            <a:r>
              <a:rPr lang="en-US" sz="1799" dirty="0" err="1">
                <a:solidFill>
                  <a:srgbClr val="000000"/>
                </a:solidFill>
                <a:latin typeface="Gill Sans MT" panose="020B0502020104020203"/>
              </a:rPr>
              <a:t>WiFi</a:t>
            </a: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 access</a:t>
            </a:r>
          </a:p>
          <a:p>
            <a:pPr marL="1199790" lvl="2" indent="-285664" defTabSz="457063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Utilized during fire and emergency drills – Navigate Prepared</a:t>
            </a:r>
          </a:p>
          <a:p>
            <a:pPr marL="1199790" lvl="2" indent="-285664" defTabSz="457063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Secondary benefit – provides </a:t>
            </a:r>
            <a:r>
              <a:rPr lang="en-US" sz="1799" dirty="0" err="1">
                <a:solidFill>
                  <a:srgbClr val="000000"/>
                </a:solidFill>
                <a:latin typeface="Gill Sans MT" panose="020B0502020104020203"/>
              </a:rPr>
              <a:t>WiFi</a:t>
            </a: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 access for the community</a:t>
            </a:r>
          </a:p>
          <a:p>
            <a:pPr marL="1199790" lvl="2" indent="-285664" defTabSz="457063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Supplemental </a:t>
            </a:r>
            <a:r>
              <a:rPr lang="en-US" sz="1799" dirty="0" err="1">
                <a:solidFill>
                  <a:srgbClr val="000000"/>
                </a:solidFill>
                <a:latin typeface="Gill Sans MT" panose="020B0502020104020203"/>
              </a:rPr>
              <a:t>WiFi</a:t>
            </a: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 indoor access for kitchens at all buildings</a:t>
            </a:r>
          </a:p>
          <a:p>
            <a:pPr marL="742727" lvl="1" indent="-285664" defTabSz="457063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Backup Server and Backup Storage</a:t>
            </a:r>
          </a:p>
          <a:p>
            <a:pPr marL="1199790" lvl="2" indent="-285664" defTabSz="457063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Primary backup copy of all district servers</a:t>
            </a:r>
          </a:p>
          <a:p>
            <a:pPr marL="1199790" lvl="2" indent="-285664" defTabSz="457063">
              <a:buFont typeface="Arial" panose="020B0604020202020204" pitchFamily="34" charset="0"/>
              <a:buChar char="•"/>
            </a:pPr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Existing equipment over 5 years old – multiple disk drive failures in the past 30 days</a:t>
            </a:r>
          </a:p>
        </p:txBody>
      </p:sp>
    </p:spTree>
    <p:extLst>
      <p:ext uri="{BB962C8B-B14F-4D97-AF65-F5344CB8AC3E}">
        <p14:creationId xmlns:p14="http://schemas.microsoft.com/office/powerpoint/2010/main" val="2400605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C698-CAE2-4A69-9810-B4F20866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Coppa</a:t>
            </a:r>
            <a:r>
              <a:rPr lang="en-US" dirty="0"/>
              <a:t> (Children’s Online Privacy Protection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61295-E49D-4D76-A385-40BA19075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Web site that collects personal information from children under the age of 13 has to abide by COPPA (IE: email address, birth date)</a:t>
            </a:r>
          </a:p>
          <a:p>
            <a:pPr lvl="1"/>
            <a:r>
              <a:rPr lang="en-US" dirty="0"/>
              <a:t>Website operator must post an online privacy policy that describes:</a:t>
            </a:r>
          </a:p>
          <a:p>
            <a:pPr lvl="2"/>
            <a:r>
              <a:rPr lang="en-US" dirty="0"/>
              <a:t>Practices for personal information collected online</a:t>
            </a:r>
          </a:p>
          <a:p>
            <a:pPr lvl="2"/>
            <a:r>
              <a:rPr lang="en-US" dirty="0"/>
              <a:t>Provide direct notice to parents with regard to the collection, use, or disclosure of personal information </a:t>
            </a:r>
          </a:p>
          <a:p>
            <a:pPr lvl="2"/>
            <a:r>
              <a:rPr lang="en-US" dirty="0"/>
              <a:t>Obtain verifiable parental consent prior to the collection, use, and/or disclosure of personal information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8D26C-31EC-4C36-882C-F8367A9D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31</a:t>
            </a:fld>
            <a:endParaRPr lang="en-US" dirty="0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8940450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38896-EAAA-4278-8A1A-BD17A3D1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Coppa</a:t>
            </a:r>
            <a:r>
              <a:rPr lang="en-US" dirty="0"/>
              <a:t> – District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17F64-6458-4A50-B9A1-9982748C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 a COPPA Compliance letter to parents/guardians on the district web site</a:t>
            </a:r>
          </a:p>
          <a:p>
            <a:r>
              <a:rPr lang="en-US" dirty="0"/>
              <a:t>Post a list of websites used by the district along with the operator’s privacy policy and terms of use (continually updated)</a:t>
            </a:r>
          </a:p>
          <a:p>
            <a:r>
              <a:rPr lang="en-US" dirty="0"/>
              <a:t>Include a parental consent checkbox on the back to school portal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B63CD-2803-4F6E-BE01-6EE2DA10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32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BF130-4670-4AFD-B4D9-283DA5D68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93" y="4398882"/>
            <a:ext cx="9545449" cy="17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40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E17705F-B02C-4409-B173-0A594D5F7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93"/>
            <a:ext cx="6094413" cy="6856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en-US" sz="1799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68E21D-FC4B-4DF8-8EA4-3A54DE32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143" y="2542835"/>
            <a:ext cx="8684538" cy="1772331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32" tIns="182832" rIns="182832" bIns="182832" rtlCol="0" anchor="ctr">
            <a:normAutofit/>
          </a:bodyPr>
          <a:lstStyle/>
          <a:p>
            <a:r>
              <a:rPr lang="en-US" sz="4799" dirty="0"/>
              <a:t>Fiber to Oak Flat &amp; Newville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AE803-0616-4E13-BC0B-DCBB2B69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6120" y="6217194"/>
            <a:ext cx="365665" cy="365665"/>
          </a:xfrm>
        </p:spPr>
        <p:txBody>
          <a:bodyPr vert="horz" lIns="18283" tIns="45708" rIns="18283" bIns="45708" rtlCol="0" anchor="ctr">
            <a:normAutofit/>
          </a:bodyPr>
          <a:lstStyle/>
          <a:p>
            <a:pPr defTabSz="457063"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>
                <a:latin typeface="Gill Sans MT" panose="020B0502020104020203"/>
              </a:rPr>
              <a:pPr defTabSz="457063"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en-US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750698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FC9634-3DDF-470B-8F18-5B104CF97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3"/>
            <a:ext cx="12188824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en-US" sz="1799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77E501-B521-4B06-96AB-DC473865D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93"/>
            <a:ext cx="4653084" cy="68562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en-US" sz="1799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93218-3460-44B9-BF12-BE95B213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99" y="2681298"/>
            <a:ext cx="3363098" cy="149540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599">
                <a:solidFill>
                  <a:schemeClr val="bg1"/>
                </a:solidFill>
              </a:rPr>
              <a:t>Celerity Fiber Feasibility Proposal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E86000-6BFB-4138-B945-93CC0FEA96B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618286" y="965842"/>
          <a:ext cx="5605590" cy="492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BFFFA8-3F8C-4699-97C1-D082FCA4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46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791FE-A389-44C8-AE9D-7DC3F848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6A7C7-AF71-455F-9DE7-AB3CCBE20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E5BD9-6ECF-4749-9EF8-F17EAC73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35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578E3-BC18-448B-9DC3-BC5118A21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82" y="893"/>
            <a:ext cx="11892980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3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1F8A8-77DD-409C-8050-34800C92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36</a:t>
            </a:fld>
            <a:endParaRPr lang="en-US" dirty="0">
              <a:latin typeface="Gill Sans MT" panose="020B0502020104020203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68E78-87C5-4D46-8E94-B402C318B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65" y="209259"/>
            <a:ext cx="11520215" cy="65191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FFF4CB-62C8-4187-9B3F-5C5496EA5270}"/>
              </a:ext>
            </a:extLst>
          </p:cNvPr>
          <p:cNvSpPr txBox="1"/>
          <p:nvPr/>
        </p:nvSpPr>
        <p:spPr>
          <a:xfrm>
            <a:off x="541397" y="586666"/>
            <a:ext cx="2485100" cy="369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063"/>
            <a:r>
              <a:rPr lang="en-US" sz="1799" dirty="0">
                <a:solidFill>
                  <a:srgbClr val="000000"/>
                </a:solidFill>
                <a:latin typeface="Gill Sans MT" panose="020B0502020104020203"/>
              </a:rPr>
              <a:t>Newville Elementary</a:t>
            </a:r>
          </a:p>
        </p:txBody>
      </p:sp>
    </p:spTree>
    <p:extLst>
      <p:ext uri="{BB962C8B-B14F-4D97-AF65-F5344CB8AC3E}">
        <p14:creationId xmlns:p14="http://schemas.microsoft.com/office/powerpoint/2010/main" val="2644454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9623-88D0-44FB-84CE-53ACFC2BF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326" y="2865920"/>
            <a:ext cx="4796204" cy="1126169"/>
          </a:xfrm>
        </p:spPr>
        <p:txBody>
          <a:bodyPr vert="horz" wrap="square" lIns="182832" tIns="182832" rIns="182832" bIns="182832" rtlCol="0" anchor="ctr">
            <a:normAutofit/>
          </a:bodyPr>
          <a:lstStyle/>
          <a:p>
            <a:r>
              <a:rPr lang="en-US" dirty="0"/>
              <a:t>Capital Projects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12FDE2-4863-4EC3-B879-2D7CA5511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3"/>
            <a:ext cx="6094412" cy="685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063"/>
            <a:endParaRPr lang="en-US" sz="1799">
              <a:solidFill>
                <a:srgbClr val="FFFFFF"/>
              </a:solidFill>
              <a:latin typeface="Gill Sans MT" panose="020B050202010402020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32344-EDBD-48AF-AB58-7348B054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6120" y="6217194"/>
            <a:ext cx="365665" cy="365665"/>
          </a:xfrm>
        </p:spPr>
        <p:txBody>
          <a:bodyPr vert="horz" lIns="18283" tIns="45708" rIns="18283" bIns="45708" rtlCol="0" anchor="ctr">
            <a:normAutofit/>
          </a:bodyPr>
          <a:lstStyle/>
          <a:p>
            <a:pPr defTabSz="457063">
              <a:lnSpc>
                <a:spcPct val="90000"/>
              </a:lnSpc>
              <a:spcAft>
                <a:spcPts val="600"/>
              </a:spcAft>
            </a:pPr>
            <a:fld id="{8A7A6979-0714-4377-B894-6BE4C2D6E202}" type="slidenum">
              <a:rPr lang="en-US">
                <a:latin typeface="Gill Sans MT" panose="020B0502020104020203"/>
              </a:rPr>
              <a:pPr defTabSz="457063">
                <a:lnSpc>
                  <a:spcPct val="90000"/>
                </a:lnSpc>
                <a:spcAft>
                  <a:spcPts val="600"/>
                </a:spcAft>
              </a:pPr>
              <a:t>37</a:t>
            </a:fld>
            <a:endParaRPr lang="en-US">
              <a:latin typeface="Gill Sans MT" panose="020B0502020104020203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620CC3-3CFB-4986-A362-D6399EB57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70" y="58906"/>
            <a:ext cx="4918672" cy="67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01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AC68-2AF7-4FF4-B6E5-DF3E0DED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Board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C2E3D-BA40-4818-9F68-E41899361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Agreement Extension Approval – April 15</a:t>
            </a:r>
          </a:p>
          <a:p>
            <a:pPr lvl="1"/>
            <a:r>
              <a:rPr lang="en-US" dirty="0"/>
              <a:t>5 year extension through Lancaster Lebanon IU13 </a:t>
            </a:r>
          </a:p>
          <a:p>
            <a:pPr lvl="1"/>
            <a:r>
              <a:rPr lang="en-US" dirty="0"/>
              <a:t>Total contract cost $198,777 </a:t>
            </a:r>
          </a:p>
          <a:p>
            <a:r>
              <a:rPr lang="en-US" dirty="0"/>
              <a:t>Teacher Laptop Lease – July 2019</a:t>
            </a:r>
          </a:p>
          <a:p>
            <a:r>
              <a:rPr lang="en-US" dirty="0"/>
              <a:t>COPPA Compliance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8EFBE-1CBD-4741-8AD9-4B3B991C2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38</a:t>
            </a:fld>
            <a:endParaRPr lang="en-US" dirty="0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1940439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B5E3-F0F9-4089-9277-6DD96364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188" y="2462149"/>
            <a:ext cx="7727715" cy="118841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356C3-CBDE-44A2-82D4-CBBF7A9B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063"/>
            <a:fld id="{8A7A6979-0714-4377-B894-6BE4C2D6E202}" type="slidenum">
              <a:rPr lang="en-US">
                <a:latin typeface="Gill Sans MT" panose="020B0502020104020203"/>
              </a:rPr>
              <a:pPr defTabSz="457063"/>
              <a:t>39</a:t>
            </a:fld>
            <a:endParaRPr lang="en-US" dirty="0"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77875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A335-FF93-4C68-B229-150D3BB2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69" y="281576"/>
            <a:ext cx="5770786" cy="1066800"/>
          </a:xfrm>
        </p:spPr>
        <p:txBody>
          <a:bodyPr/>
          <a:lstStyle/>
          <a:p>
            <a:r>
              <a:rPr lang="en-US" dirty="0"/>
              <a:t>Newville Terrazzo Issue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7BC36-820D-4E8F-9239-347C486F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4BF70F2F-A20A-4D2A-86A5-C2C015F9D7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59" t="5957" r="23330" b="30370"/>
          <a:stretch/>
        </p:blipFill>
        <p:spPr>
          <a:xfrm rot="16200000">
            <a:off x="879026" y="1451570"/>
            <a:ext cx="4297216" cy="49916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C7CA8C-072C-4DC0-A45C-944A590828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44" t="27778" r="25556"/>
          <a:stretch/>
        </p:blipFill>
        <p:spPr>
          <a:xfrm rot="16200000">
            <a:off x="7481854" y="-142875"/>
            <a:ext cx="3428999" cy="37147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EDB225-B1FC-4008-ACF5-F58C3C2A2020}"/>
              </a:ext>
            </a:extLst>
          </p:cNvPr>
          <p:cNvSpPr/>
          <p:nvPr/>
        </p:nvSpPr>
        <p:spPr>
          <a:xfrm rot="2656366">
            <a:off x="1697113" y="3048219"/>
            <a:ext cx="3429000" cy="10668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029FB-1503-4922-B61D-984A59A1B1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810" y="3200400"/>
            <a:ext cx="5964054" cy="3565671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24854A-1EEB-490F-B8D6-D2DC97A8AB70}"/>
              </a:ext>
            </a:extLst>
          </p:cNvPr>
          <p:cNvSpPr/>
          <p:nvPr/>
        </p:nvSpPr>
        <p:spPr>
          <a:xfrm rot="8238267">
            <a:off x="7358026" y="601089"/>
            <a:ext cx="2864044" cy="10668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D94A-75B1-4D7F-833F-490DE2A88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304800"/>
            <a:ext cx="8686801" cy="838200"/>
          </a:xfrm>
        </p:spPr>
        <p:txBody>
          <a:bodyPr/>
          <a:lstStyle/>
          <a:p>
            <a:r>
              <a:rPr lang="en-US" dirty="0"/>
              <a:t>Mowing Service Bid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BE1A7-0AD5-4FD5-8953-6ADAE7A5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7925D-8739-4DA7-86D4-7D26046F6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1143000"/>
            <a:ext cx="9599613" cy="53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16EC0-CE9E-4776-B739-7ED26F2DB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812" y="0"/>
            <a:ext cx="8686801" cy="1066800"/>
          </a:xfrm>
        </p:spPr>
        <p:txBody>
          <a:bodyPr/>
          <a:lstStyle/>
          <a:p>
            <a:r>
              <a:rPr lang="en-US" dirty="0"/>
              <a:t>Gym Relighting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D43B1-993D-466D-923C-39FFF47A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812" y="4439151"/>
            <a:ext cx="3448406" cy="175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Better lighting</a:t>
            </a:r>
          </a:p>
          <a:p>
            <a:r>
              <a:rPr lang="en-US" dirty="0"/>
              <a:t>Savings</a:t>
            </a:r>
          </a:p>
          <a:p>
            <a:r>
              <a:rPr lang="en-US" dirty="0"/>
              <a:t>Less maintenance</a:t>
            </a:r>
          </a:p>
          <a:p>
            <a:r>
              <a:rPr lang="en-US" i="1" dirty="0"/>
              <a:t>Less high maintenance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D5DDD-CF5C-482C-9F06-DC586256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503F4-E5A4-4BFF-9583-CBBEE38D1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414" y="1600200"/>
            <a:ext cx="7757996" cy="23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9FA024-D974-4CD1-B730-D38D43A81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7" y="0"/>
            <a:ext cx="112536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0A2EA1-829A-43A8-BB7C-5C0EBBF3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0"/>
            <a:ext cx="32004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>MR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FA49-21E8-431C-A5AF-54C6D8DE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5AE69-5260-46DE-A744-61586FF72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0" y="0"/>
            <a:ext cx="11292924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1BF3C-14A8-4F3C-BB56-CE4DC270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D55474-0555-482F-9599-B1F4D4F45F3A}"/>
              </a:ext>
            </a:extLst>
          </p:cNvPr>
          <p:cNvCxnSpPr/>
          <p:nvPr/>
        </p:nvCxnSpPr>
        <p:spPr>
          <a:xfrm>
            <a:off x="608012" y="2286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2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C7557-877B-468C-91F4-A4CEC79D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9C0DC-1AC2-4E18-8C15-514368939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1834" y="14177"/>
            <a:ext cx="1128515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DAB82-94A4-4D9D-BC4E-398378C6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B801FA-DEBB-417B-BCA1-A94C656ABE49}"/>
              </a:ext>
            </a:extLst>
          </p:cNvPr>
          <p:cNvCxnSpPr/>
          <p:nvPr/>
        </p:nvCxnSpPr>
        <p:spPr>
          <a:xfrm>
            <a:off x="608012" y="228600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6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contrast presentation (widescreen).potx" id="{7A5589E3-C8FC-42FF-9F45-97961AC9204A}" vid="{8FC8D05C-4C37-46F2-BA08-1F1922797ED2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1043</TotalTime>
  <Words>1043</Words>
  <Application>Microsoft Office PowerPoint</Application>
  <PresentationFormat>Custom</PresentationFormat>
  <Paragraphs>218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Franklin Gothic Medium</vt:lpstr>
      <vt:lpstr>Gill Sans MT</vt:lpstr>
      <vt:lpstr>Business Contrast 16x9</vt:lpstr>
      <vt:lpstr>Parcel</vt:lpstr>
      <vt:lpstr>Building &amp; Property Committee Meeting</vt:lpstr>
      <vt:lpstr>PowerPoint Presentation</vt:lpstr>
      <vt:lpstr>Agenda</vt:lpstr>
      <vt:lpstr>Newville Terrazzo Issue</vt:lpstr>
      <vt:lpstr>Mowing Service Bid Results</vt:lpstr>
      <vt:lpstr>Gym Relighting Project</vt:lpstr>
      <vt:lpstr>MR Schedule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 Furniture</vt:lpstr>
      <vt:lpstr>Flexible Seating Options </vt:lpstr>
      <vt:lpstr>HS Flex Furniture Options</vt:lpstr>
      <vt:lpstr>PowerPoint Presentation</vt:lpstr>
      <vt:lpstr>Agenda Item: Approve Capital Projects</vt:lpstr>
      <vt:lpstr>PowerPoint Presentation</vt:lpstr>
      <vt:lpstr> Technology Update</vt:lpstr>
      <vt:lpstr>Agenda</vt:lpstr>
      <vt:lpstr>Summer 2019 technology projects</vt:lpstr>
      <vt:lpstr>Not Related to construction</vt:lpstr>
      <vt:lpstr>Middle School</vt:lpstr>
      <vt:lpstr>Mount Rock</vt:lpstr>
      <vt:lpstr>Oak Flat</vt:lpstr>
      <vt:lpstr>High School</vt:lpstr>
      <vt:lpstr>Change Order #1</vt:lpstr>
      <vt:lpstr>Change Order #2</vt:lpstr>
      <vt:lpstr>Coppa (Children’s Online Privacy Protection Act</vt:lpstr>
      <vt:lpstr>Coppa – District Responsibility</vt:lpstr>
      <vt:lpstr>Fiber to Oak Flat &amp; Newville</vt:lpstr>
      <vt:lpstr>Celerity Fiber Feasibility Proposal</vt:lpstr>
      <vt:lpstr>PowerPoint Presentation</vt:lpstr>
      <vt:lpstr>PowerPoint Presentation</vt:lpstr>
      <vt:lpstr>Capital Projects</vt:lpstr>
      <vt:lpstr>Future Board Actions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Richard Kerr</dc:creator>
  <cp:lastModifiedBy>Richard Kerr</cp:lastModifiedBy>
  <cp:revision>175</cp:revision>
  <cp:lastPrinted>2019-02-18T17:57:23Z</cp:lastPrinted>
  <dcterms:created xsi:type="dcterms:W3CDTF">2018-02-19T17:37:36Z</dcterms:created>
  <dcterms:modified xsi:type="dcterms:W3CDTF">2019-04-01T14:48:03Z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